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7"/>
  </p:notesMasterIdLst>
  <p:sldIdLst>
    <p:sldId id="418" r:id="rId3"/>
    <p:sldId id="466" r:id="rId4"/>
    <p:sldId id="349" r:id="rId5"/>
    <p:sldId id="467" r:id="rId6"/>
    <p:sldId id="469" r:id="rId7"/>
    <p:sldId id="468" r:id="rId8"/>
    <p:sldId id="470" r:id="rId9"/>
    <p:sldId id="471" r:id="rId10"/>
    <p:sldId id="472" r:id="rId11"/>
    <p:sldId id="350" r:id="rId12"/>
    <p:sldId id="351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7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8863" autoAdjust="0"/>
  </p:normalViewPr>
  <p:slideViewPr>
    <p:cSldViewPr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41AE-CE24-425C-8E03-EA6FA11228BC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38E5-1042-49E3-8728-8B85853E2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yet.com.tr/index/yaz%C4%B1l%C4%B1m/default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yet.com.tr/index/M%C3%BCzik/default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yet.com.tr/index/Tasar%C4%B1m/default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illiyet.com.tr/index/k%C3%A2r/default.htm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yet.com.tr/index/hacker/default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illiyet.com.tr/index/yoga/default.htm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93738"/>
            <a:ext cx="4562475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200" y="4363916"/>
            <a:ext cx="5471603" cy="411333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56676" name="Datumsplatzhalt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/>
                </a:solidFill>
              </a:rPr>
              <a:t>Februar 2010</a:t>
            </a:r>
          </a:p>
        </p:txBody>
      </p:sp>
      <p:sp>
        <p:nvSpPr>
          <p:cNvPr id="156677" name="Kopfzeilenplatzhalter 8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T-Systems. Enabler of connected life and work.</a:t>
            </a:r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56678" name="Foliennummernplatzhalter 10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8A4E8-F064-4A13-BD2C-80ABC203B0DD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93738"/>
            <a:ext cx="4562475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200" y="4363916"/>
            <a:ext cx="5471603" cy="411333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56676" name="Datumsplatzhalt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/>
                </a:solidFill>
              </a:rPr>
              <a:t>Februar 2010</a:t>
            </a:r>
          </a:p>
        </p:txBody>
      </p:sp>
      <p:sp>
        <p:nvSpPr>
          <p:cNvPr id="156677" name="Kopfzeilenplatzhalter 8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T-Systems. Enabler of connected life and work.</a:t>
            </a:r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56678" name="Foliennummernplatzhalter 10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8A4E8-F064-4A13-BD2C-80ABC203B0DD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Jobs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hastasıydı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Apple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yazılımlarının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donanımı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çalışması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fikriyle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kurdeşen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dökebilirdi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Basitliği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yazılım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donanım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aksamın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entegre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olmasına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hassasiyet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“Apple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ekosistemi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yaratması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bilgisayara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iPod’un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iTunes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kullanması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işleri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basitleştirdi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hataları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azalttı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Kullanıcı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sorumluluk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iPhone’un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içindeki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mikroişlemcinin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performansından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dükkanına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müşterinin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deneyimini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birbirine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bağladı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fikirleri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yenilikçi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bulamayabilir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kendisini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bulduğu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kurbağa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ileriye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sıçramasını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Steve Jobs ilk iMac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bilgisayarı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yaptığında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müzik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konusunda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kalmıştı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Kişisel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bilgisayarı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müzik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tokuş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ediyor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CD’lere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yazıyordu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iMac CD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yazamadığı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sersem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hissediyordu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iMac’in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sürücüsünü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değiştireceğine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müzik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endüstrisini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dönüştürmeye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sürdüğü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iPod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cihazı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iTunes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dükkanıyla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herkesin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müzik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satın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almasını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paylaşmasını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saklamasını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kolaylaştırdı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1980’lerin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Macintosh’u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tasarlarken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ekibine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etmeyin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bilgisayarın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yeteneklerine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diyordu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1983 - 1993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Apple’ı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John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Sculley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pazarlama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kökenliydi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tasarım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maksimize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peşindeydi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Jobs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döndüğünde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yenilikçi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yapmaya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yöneldi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iMac, iPod, iPhone 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ardına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Jobs ‘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yapmak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olmuş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insanların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çalıştığı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dayanıklı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oluşturmak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herşey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ikinci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Kâr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tabii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motivasyon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kâr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Sculley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önceliği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kazanmaya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Küçük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görünüyor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aldığınız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kişiler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toplantıda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konuştuklarınız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diyordu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Steve Jobs </a:t>
            </a:r>
            <a:r>
              <a:rPr lang="en-US" dirty="0" err="1" smtClean="0"/>
              <a:t>pazar</a:t>
            </a:r>
            <a:r>
              <a:rPr lang="en-US" dirty="0" smtClean="0"/>
              <a:t> </a:t>
            </a:r>
            <a:r>
              <a:rPr lang="en-US" dirty="0" err="1" smtClean="0"/>
              <a:t>araştırmalarını</a:t>
            </a:r>
            <a:r>
              <a:rPr lang="en-US" dirty="0" smtClean="0"/>
              <a:t> </a:t>
            </a:r>
            <a:r>
              <a:rPr lang="en-US" dirty="0" err="1" smtClean="0"/>
              <a:t>sevmezdi</a:t>
            </a:r>
            <a:r>
              <a:rPr lang="en-US" dirty="0" smtClean="0"/>
              <a:t>. ‘</a:t>
            </a:r>
            <a:r>
              <a:rPr lang="en-US" dirty="0" err="1" smtClean="0"/>
              <a:t>Müşteriler</a:t>
            </a:r>
            <a:r>
              <a:rPr lang="en-US" dirty="0" smtClean="0"/>
              <a:t> biz </a:t>
            </a:r>
            <a:r>
              <a:rPr lang="en-US" dirty="0" err="1" smtClean="0"/>
              <a:t>onlara</a:t>
            </a:r>
            <a:r>
              <a:rPr lang="en-US" dirty="0" smtClean="0"/>
              <a:t> </a:t>
            </a:r>
            <a:r>
              <a:rPr lang="en-US" dirty="0" err="1" smtClean="0"/>
              <a:t>göstermeden</a:t>
            </a:r>
            <a:r>
              <a:rPr lang="en-US" dirty="0" smtClean="0"/>
              <a:t> ne </a:t>
            </a:r>
            <a:r>
              <a:rPr lang="en-US" dirty="0" err="1" smtClean="0"/>
              <a:t>istediklerini</a:t>
            </a:r>
            <a:r>
              <a:rPr lang="en-US" dirty="0" smtClean="0"/>
              <a:t> </a:t>
            </a:r>
            <a:r>
              <a:rPr lang="en-US" dirty="0" err="1" smtClean="0"/>
              <a:t>bilmez</a:t>
            </a:r>
            <a:r>
              <a:rPr lang="en-US" dirty="0" smtClean="0"/>
              <a:t>’ </a:t>
            </a:r>
            <a:r>
              <a:rPr lang="en-US" dirty="0" err="1" smtClean="0"/>
              <a:t>derdi</a:t>
            </a:r>
            <a:r>
              <a:rPr lang="en-US" dirty="0" smtClean="0"/>
              <a:t>. Henry </a:t>
            </a:r>
            <a:r>
              <a:rPr lang="en-US" dirty="0" err="1" smtClean="0"/>
              <a:t>Ford’un</a:t>
            </a:r>
            <a:r>
              <a:rPr lang="en-US" dirty="0" smtClean="0"/>
              <a:t> </a:t>
            </a:r>
            <a:r>
              <a:rPr lang="en-US" dirty="0" err="1" smtClean="0"/>
              <a:t>şu</a:t>
            </a:r>
            <a:r>
              <a:rPr lang="en-US" dirty="0" smtClean="0"/>
              <a:t> </a:t>
            </a:r>
            <a:r>
              <a:rPr lang="en-US" dirty="0" err="1" smtClean="0"/>
              <a:t>sözünü</a:t>
            </a:r>
            <a:r>
              <a:rPr lang="en-US" dirty="0" smtClean="0"/>
              <a:t> de </a:t>
            </a:r>
            <a:r>
              <a:rPr lang="en-US" dirty="0" err="1" smtClean="0"/>
              <a:t>severdi</a:t>
            </a:r>
            <a:r>
              <a:rPr lang="en-US" dirty="0" smtClean="0"/>
              <a:t>: ‘</a:t>
            </a:r>
            <a:r>
              <a:rPr lang="en-US" dirty="0" err="1" smtClean="0"/>
              <a:t>Müşteriye</a:t>
            </a:r>
            <a:r>
              <a:rPr lang="en-US" dirty="0" smtClean="0"/>
              <a:t> ne </a:t>
            </a:r>
            <a:r>
              <a:rPr lang="en-US" dirty="0" err="1" smtClean="0"/>
              <a:t>istediğini</a:t>
            </a:r>
            <a:r>
              <a:rPr lang="en-US" dirty="0" smtClean="0"/>
              <a:t> </a:t>
            </a:r>
            <a:r>
              <a:rPr lang="en-US" dirty="0" err="1" smtClean="0"/>
              <a:t>sorsam</a:t>
            </a:r>
            <a:r>
              <a:rPr lang="en-US" dirty="0" smtClean="0"/>
              <a:t>,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at </a:t>
            </a: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ederlerdi</a:t>
            </a:r>
            <a:r>
              <a:rPr lang="en-US" dirty="0" smtClean="0"/>
              <a:t>.’ </a:t>
            </a:r>
            <a:r>
              <a:rPr lang="en-US" dirty="0" err="1" smtClean="0"/>
              <a:t>Müşterinin</a:t>
            </a:r>
            <a:r>
              <a:rPr lang="en-US" dirty="0" smtClean="0"/>
              <a:t> ne </a:t>
            </a:r>
            <a:r>
              <a:rPr lang="en-US" dirty="0" err="1" smtClean="0"/>
              <a:t>istediğine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 </a:t>
            </a:r>
            <a:r>
              <a:rPr lang="en-US" dirty="0" err="1" smtClean="0"/>
              <a:t>etmekle</a:t>
            </a:r>
            <a:r>
              <a:rPr lang="en-US" dirty="0" smtClean="0"/>
              <a:t>,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müşteriye</a:t>
            </a:r>
            <a:r>
              <a:rPr lang="en-US" dirty="0" smtClean="0"/>
              <a:t> ne </a:t>
            </a:r>
            <a:r>
              <a:rPr lang="en-US" dirty="0" err="1" smtClean="0"/>
              <a:t>istediğini</a:t>
            </a:r>
            <a:r>
              <a:rPr lang="en-US" dirty="0" smtClean="0"/>
              <a:t> </a:t>
            </a:r>
            <a:r>
              <a:rPr lang="en-US" dirty="0" err="1" smtClean="0"/>
              <a:t>sormak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şeyler</a:t>
            </a:r>
            <a:r>
              <a:rPr lang="en-US" dirty="0" smtClean="0"/>
              <a:t>.   Bu </a:t>
            </a:r>
            <a:r>
              <a:rPr lang="en-US" dirty="0" err="1" smtClean="0"/>
              <a:t>içgüdü</a:t>
            </a:r>
            <a:r>
              <a:rPr lang="en-US" dirty="0" smtClean="0"/>
              <a:t> ve </a:t>
            </a:r>
            <a:r>
              <a:rPr lang="en-US" dirty="0" err="1" smtClean="0"/>
              <a:t>sezgi</a:t>
            </a:r>
            <a:r>
              <a:rPr lang="en-US" dirty="0" smtClean="0"/>
              <a:t> </a:t>
            </a:r>
            <a:r>
              <a:rPr lang="en-US" dirty="0" err="1" smtClean="0"/>
              <a:t>gerektiriyor</a:t>
            </a:r>
            <a:r>
              <a:rPr lang="en-US" dirty="0" smtClean="0"/>
              <a:t>. Jobs </a:t>
            </a:r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‘</a:t>
            </a:r>
            <a:r>
              <a:rPr lang="en-US" dirty="0" err="1" smtClean="0"/>
              <a:t>İşimiz</a:t>
            </a:r>
            <a:r>
              <a:rPr lang="en-US" dirty="0" smtClean="0"/>
              <a:t> </a:t>
            </a:r>
            <a:r>
              <a:rPr lang="en-US" dirty="0" err="1" smtClean="0"/>
              <a:t>henüz</a:t>
            </a:r>
            <a:r>
              <a:rPr lang="en-US" dirty="0" smtClean="0"/>
              <a:t> </a:t>
            </a:r>
            <a:r>
              <a:rPr lang="en-US" dirty="0" err="1" smtClean="0"/>
              <a:t>sayfada</a:t>
            </a:r>
            <a:r>
              <a:rPr lang="en-US" dirty="0" smtClean="0"/>
              <a:t> </a:t>
            </a:r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olmayanları</a:t>
            </a:r>
            <a:r>
              <a:rPr lang="en-US" dirty="0" smtClean="0"/>
              <a:t> </a:t>
            </a:r>
            <a:r>
              <a:rPr lang="en-US" dirty="0" err="1" smtClean="0"/>
              <a:t>okumak</a:t>
            </a:r>
            <a:r>
              <a:rPr lang="en-US" dirty="0" smtClean="0"/>
              <a:t>’ </a:t>
            </a:r>
            <a:r>
              <a:rPr lang="en-US" dirty="0" err="1" smtClean="0"/>
              <a:t>derdi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“</a:t>
            </a:r>
            <a:r>
              <a:rPr lang="en-US" dirty="0" err="1" smtClean="0"/>
              <a:t>Kendimi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bilimlere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gördüm</a:t>
            </a:r>
            <a:r>
              <a:rPr lang="en-US" dirty="0" smtClean="0"/>
              <a:t>.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elektroniği</a:t>
            </a:r>
            <a:r>
              <a:rPr lang="en-US" dirty="0" smtClean="0"/>
              <a:t> de </a:t>
            </a:r>
            <a:r>
              <a:rPr lang="en-US" dirty="0" err="1" smtClean="0"/>
              <a:t>hep</a:t>
            </a:r>
            <a:r>
              <a:rPr lang="en-US" dirty="0" smtClean="0"/>
              <a:t> </a:t>
            </a:r>
            <a:r>
              <a:rPr lang="en-US" dirty="0" err="1" smtClean="0"/>
              <a:t>sevdim</a:t>
            </a:r>
            <a:r>
              <a:rPr lang="en-US" dirty="0" smtClean="0"/>
              <a:t>. </a:t>
            </a:r>
            <a:r>
              <a:rPr lang="en-US" dirty="0" err="1" smtClean="0"/>
              <a:t>İkisinin</a:t>
            </a:r>
            <a:r>
              <a:rPr lang="en-US" dirty="0" smtClean="0"/>
              <a:t> </a:t>
            </a:r>
            <a:r>
              <a:rPr lang="en-US" dirty="0" err="1" smtClean="0"/>
              <a:t>kesiştiği</a:t>
            </a:r>
            <a:r>
              <a:rPr lang="en-US" dirty="0" smtClean="0"/>
              <a:t> </a:t>
            </a:r>
            <a:r>
              <a:rPr lang="en-US" dirty="0" err="1" smtClean="0"/>
              <a:t>noktada</a:t>
            </a:r>
            <a:r>
              <a:rPr lang="en-US" dirty="0" smtClean="0"/>
              <a:t> </a:t>
            </a:r>
            <a:r>
              <a:rPr lang="en-US" dirty="0" err="1" smtClean="0"/>
              <a:t>durmaya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verdim</a:t>
            </a:r>
            <a:r>
              <a:rPr lang="en-US" dirty="0" smtClean="0"/>
              <a:t>” </a:t>
            </a:r>
            <a:r>
              <a:rPr lang="en-US" dirty="0" err="1" smtClean="0"/>
              <a:t>diyor</a:t>
            </a:r>
            <a:r>
              <a:rPr lang="en-US" dirty="0" smtClean="0"/>
              <a:t>. </a:t>
            </a:r>
            <a:r>
              <a:rPr lang="en-US" dirty="0" err="1" smtClean="0"/>
              <a:t>Yaratıcılığı</a:t>
            </a:r>
            <a:r>
              <a:rPr lang="en-US" dirty="0" smtClean="0"/>
              <a:t> </a:t>
            </a:r>
            <a:r>
              <a:rPr lang="en-US" dirty="0" err="1" smtClean="0"/>
              <a:t>teknolojiye</a:t>
            </a:r>
            <a:r>
              <a:rPr lang="en-US" dirty="0" smtClean="0"/>
              <a:t>, </a:t>
            </a:r>
            <a:r>
              <a:rPr lang="en-US" dirty="0" err="1" smtClean="0"/>
              <a:t>sanatı</a:t>
            </a:r>
            <a:r>
              <a:rPr lang="en-US" dirty="0" smtClean="0"/>
              <a:t> </a:t>
            </a:r>
            <a:r>
              <a:rPr lang="en-US" dirty="0" err="1" smtClean="0"/>
              <a:t>mühendisliğe</a:t>
            </a:r>
            <a:r>
              <a:rPr lang="en-US" dirty="0" smtClean="0"/>
              <a:t> </a:t>
            </a:r>
            <a:r>
              <a:rPr lang="en-US" dirty="0" err="1" smtClean="0"/>
              <a:t>entegre</a:t>
            </a:r>
            <a:r>
              <a:rPr lang="en-US" dirty="0" smtClean="0"/>
              <a:t> </a:t>
            </a:r>
            <a:r>
              <a:rPr lang="en-US" dirty="0" err="1" smtClean="0"/>
              <a:t>etmesi</a:t>
            </a:r>
            <a:r>
              <a:rPr lang="en-US" dirty="0" smtClean="0"/>
              <a:t> </a:t>
            </a:r>
            <a:r>
              <a:rPr lang="en-US" dirty="0" err="1" smtClean="0"/>
              <a:t>böyle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en-US" dirty="0" smtClean="0"/>
              <a:t>. </a:t>
            </a:r>
            <a:r>
              <a:rPr lang="en-US" dirty="0" err="1" smtClean="0"/>
              <a:t>Kendisinden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teknoloji</a:t>
            </a:r>
            <a:r>
              <a:rPr lang="en-US" dirty="0" smtClean="0"/>
              <a:t> </a:t>
            </a:r>
            <a:r>
              <a:rPr lang="en-US" dirty="0" err="1" smtClean="0"/>
              <a:t>uzmanları</a:t>
            </a:r>
            <a:r>
              <a:rPr lang="en-US" dirty="0" smtClean="0"/>
              <a:t> ve </a:t>
            </a:r>
            <a:r>
              <a:rPr lang="en-US" dirty="0" err="1" smtClean="0"/>
              <a:t>tasarımcılar</a:t>
            </a:r>
            <a:r>
              <a:rPr lang="en-US" dirty="0" smtClean="0"/>
              <a:t> </a:t>
            </a:r>
            <a:r>
              <a:rPr lang="en-US" dirty="0" err="1" smtClean="0"/>
              <a:t>vardı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şiirle</a:t>
            </a:r>
            <a:r>
              <a:rPr lang="en-US" dirty="0" smtClean="0"/>
              <a:t> </a:t>
            </a:r>
            <a:r>
              <a:rPr lang="en-US" dirty="0" err="1" smtClean="0"/>
              <a:t>işlemcileri</a:t>
            </a:r>
            <a:r>
              <a:rPr lang="en-US" dirty="0" smtClean="0"/>
              <a:t> o </a:t>
            </a:r>
            <a:r>
              <a:rPr lang="en-US" dirty="0" err="1" smtClean="0"/>
              <a:t>birleştirmeyi</a:t>
            </a:r>
            <a:r>
              <a:rPr lang="en-US" dirty="0" smtClean="0"/>
              <a:t> </a:t>
            </a:r>
            <a:r>
              <a:rPr lang="en-US" dirty="0" err="1" smtClean="0"/>
              <a:t>başardı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1960’larda San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Francisco’da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sosyal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hareketten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etkilendi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hippiler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savaş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göstericilerdi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otorite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İkincisi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Silikon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Vadisi’nin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hacker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kültürüydü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meditasyon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yoga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kişisel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aydınlanma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hareketlerini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Apple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kurumsal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isyankar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karşıkültüre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fikirlerini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reklamlarında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kullanıyordu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kendisini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anlattı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Başkalarının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çılgın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sandığında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görürüz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Çünkü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dünyayı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değiştirmeyi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başaranlar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dünyayı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değiştirebileceğini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düşünecek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çılgın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olanlardır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http://www.forbes.com/sites/georgeanders/2012/04/04/bezos-tips/ </a:t>
            </a:r>
          </a:p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Amazon’s expansions look like money-losing distractions at first. That sometimes sends the company’s stock price skidding and evokes analysts’ scorn. Bezos shrugs. If the new initiatives make strategic sense to him, a five-to-seven-year financial payoff is okay.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http://www.forbes.com/sites/georgeanders/2012/04/04/bezos-tips/ </a:t>
            </a:r>
          </a:p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on the company hired a lot of editors to write book and music reviews—and then ­decided to use customers’ critiques instead. A foray into auctions flopped. Bezos regards such stumbles as a part of life, as long as Amazon can learn something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http://www.forbes.com/sites/georgeanders/2012/04/04/bezos-tips/ </a:t>
            </a:r>
          </a:p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Complaints can be devastating in the age of viral tweets and blogs. Bezos asks thousands of Amazon managers, including ­himself, to ­attend two days of call-center training each year. The payoff: humility and empathy for the 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İnovasyon:</a:t>
            </a:r>
            <a:r>
              <a:rPr lang="tr-TR" baseline="0" dirty="0" smtClean="0"/>
              <a:t> TR de yenilikçilik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38E5-1042-49E3-8728-8B85853E2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93738"/>
            <a:ext cx="4562475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200" y="4363916"/>
            <a:ext cx="5471603" cy="411333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56676" name="Datumsplatzhalt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solidFill>
                  <a:prstClr val="black"/>
                </a:solidFill>
              </a:rPr>
              <a:t>Februar 2010</a:t>
            </a:r>
          </a:p>
        </p:txBody>
      </p:sp>
      <p:sp>
        <p:nvSpPr>
          <p:cNvPr id="156677" name="Kopfzeilenplatzhalter 8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T-Systems. Enabler of connected life and work.</a:t>
            </a:r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56678" name="Foliennummernplatzhalter 10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8A4E8-F064-4A13-BD2C-80ABC203B0DD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Kültür komplike bir kültür ancak</a:t>
            </a:r>
            <a:r>
              <a:rPr lang="tr-TR" baseline="0" dirty="0" smtClean="0"/>
              <a:t> 4 unsur öne çıkmış...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38E5-1042-49E3-8728-8B85853E2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Walter Elias Disney, şu an yıllık 30 milyar dolar geliri olan "Walt Disney Projesi" ni hayata geçirebilmek için krediyi 300'den fazla başvurunun ardından alabilmiş. Siz kaçıncı denemenizde bırakırdınız?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Edison, ampulu 1.000'den fazla denemenin ardından icat edebilmiş. Siz kaç defa denersiniz?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Bülent Ecevit, 64 yaşında DSP'nin başına geçmiş, örgütü kurmuş ve  74 yaşında başbakan olmuş. Etrafınızda otuzlu yaşlarındayken bile "yeniden başlamak için çok geç" diyen kaç kişi var?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38E5-1042-49E3-8728-8B85853E2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Kültür komplike bir kültür ancak</a:t>
            </a:r>
            <a:r>
              <a:rPr lang="tr-TR" baseline="0" dirty="0" smtClean="0"/>
              <a:t> 4 unsur öne çıkmış... </a:t>
            </a:r>
          </a:p>
          <a:p>
            <a:r>
              <a:rPr lang="tr-TR" baseline="0" dirty="0" smtClean="0"/>
              <a:t>Alışılmışa direnç; konformizmin ataleti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838E5-1042-49E3-8728-8B85853E2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Yaygun kültür: statüko (status quo)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EC87-368E-42A5-8BA8-C10799017A5D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321-E6D6-4074-955C-CE63AEFBBC82}" type="datetime1">
              <a:rPr lang="tr-TR" smtClean="0"/>
              <a:t>30.05.2012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131" y="6350000"/>
            <a:ext cx="2895600" cy="365125"/>
          </a:xfrm>
        </p:spPr>
        <p:txBody>
          <a:bodyPr/>
          <a:lstStyle/>
          <a:p>
            <a:r>
              <a:rPr lang="en-US" dirty="0" smtClean="0"/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E46C-98A2-46A1-9F61-FBB2DFC998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E5D-8442-4279-A515-359C2EC0F1C7}" type="datetime1">
              <a:rPr lang="tr-TR" smtClean="0"/>
              <a:t>30.05.2012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7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30B6-6A35-457D-88BA-9D484E4DA2FD}" type="datetime1">
              <a:rPr lang="tr-TR" smtClean="0"/>
              <a:t>30.05.2012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A51B-F2DF-42B8-B908-0F1FCE3900E7}" type="datetime1">
              <a:rPr lang="tr-TR" smtClean="0"/>
              <a:t>30.05.2012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ESİNKAP 5. AR-GE PROJE PAZARI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6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E46C-98A2-46A1-9F61-FBB2DFC99833}" type="datetime1">
              <a:rPr lang="tr-TR" smtClean="0"/>
              <a:t>30.05.2012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ESİNKAP 5. AR-GE PROJE PAZARI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22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321-E6D6-4074-955C-CE63AEFBBC8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131" y="63500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E5D-8442-4279-A515-359C2EC0F1C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5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30B6-6A35-457D-88BA-9D484E4DA2F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1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A51B-F2DF-42B8-B908-0F1FCE3900E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7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89AB-4DBB-4A7A-89E2-2AF4EE9A5555}" type="datetime1">
              <a:rPr lang="tr-TR" smtClean="0"/>
              <a:t>30.05.2012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ESİNKAP 5. AR-GE PROJE PAZARI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23E3-46B0-4936-8172-2938B2703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89AB-4DBB-4A7A-89E2-2AF4EE9A555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ESİNKAP 5. AR-GE PROJE PAZARI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5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twitter.com/SSalepcioglu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hyperlink" Target="http://facebook.com/serdar.salepciog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salepcioglu@gmail.com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youtube.com/user/SSalepcioglu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tr.linkedin.com/in/ssalepcioglu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twitter.com/SSalepcioglu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hyperlink" Target="http://facebook.com/serdar.salepciog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salepcioglu@gmail.com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youtube.com/user/SSalepcioglu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tr.linkedin.com/in/ssalepcioglu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46647"/>
          </a:xfrm>
        </p:spPr>
        <p:txBody>
          <a:bodyPr>
            <a:normAutofit/>
          </a:bodyPr>
          <a:lstStyle/>
          <a:p>
            <a:r>
              <a:rPr lang="tr-TR" dirty="0" smtClean="0"/>
              <a:t>Bilişimle Dünyayı Değiştirenlerin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Serdar Salepcioğlu </a:t>
            </a:r>
          </a:p>
          <a:p>
            <a:endParaRPr lang="tr-TR" dirty="0" smtClean="0"/>
          </a:p>
          <a:p>
            <a:r>
              <a:rPr lang="tr-TR" dirty="0" smtClean="0"/>
              <a:t>31 Mayıs 2012 </a:t>
            </a:r>
          </a:p>
          <a:p>
            <a:endParaRPr lang="tr-TR" dirty="0" smtClean="0"/>
          </a:p>
          <a:p>
            <a:r>
              <a:rPr lang="tr-TR" dirty="0" smtClean="0"/>
              <a:t>ESİNKAP </a:t>
            </a:r>
            <a:r>
              <a:rPr lang="tr-TR" dirty="0"/>
              <a:t>5. AR-GE PROJE </a:t>
            </a:r>
            <a:r>
              <a:rPr lang="tr-TR" dirty="0" smtClean="0"/>
              <a:t>PAZARI</a:t>
            </a:r>
          </a:p>
          <a:p>
            <a:r>
              <a:rPr lang="tr-TR" dirty="0" smtClean="0"/>
              <a:t>ESKİŞEHİR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2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1292044"/>
            <a:ext cx="4608512" cy="4876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2400" b="1" dirty="0" smtClean="0"/>
              <a:t>3M, Pixar, Apple, Google...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Doğru insanlar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Uygun ödül ve teşvikler </a:t>
            </a:r>
            <a:endParaRPr lang="tr-TR" sz="24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Ortak dil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u="sng" dirty="0" smtClean="0"/>
              <a:t>Rol model liderlik </a:t>
            </a:r>
            <a:endParaRPr lang="tr-TR" sz="24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İnovasyon Kültürü Nasıl Yaratılır?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242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gray">
          <a:xfrm rot="20309863">
            <a:off x="6547717" y="5122567"/>
            <a:ext cx="2181840" cy="1371981"/>
          </a:xfrm>
          <a:prstGeom prst="roundRect">
            <a:avLst>
              <a:gd name="adj" fmla="val 7495"/>
            </a:avLst>
          </a:prstGeom>
          <a:solidFill>
            <a:srgbClr val="FFC000"/>
          </a:solidFill>
          <a:ln w="6350" algn="ctr">
            <a:noFill/>
            <a:round/>
            <a:headEnd/>
            <a:tailEnd/>
          </a:ln>
          <a:effectLst>
            <a:outerShdw dist="101519" dir="1776641" algn="ctr" rotWithShape="0">
              <a:srgbClr val="CCCCCC"/>
            </a:outerShdw>
          </a:effectLst>
        </p:spPr>
        <p:txBody>
          <a:bodyPr wrap="none" lIns="72000" tIns="0" rIns="72000" bIns="0" anchor="ctr"/>
          <a:lstStyle/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You’re lost without  </a:t>
            </a:r>
          </a:p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highly engaed  leadership ...</a:t>
            </a:r>
          </a:p>
          <a:p>
            <a:pPr lvl="0">
              <a:spcBef>
                <a:spcPct val="0"/>
              </a:spcBef>
              <a:defRPr/>
            </a:pPr>
            <a:endParaRPr lang="tr-TR" sz="1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Scott Anthony </a:t>
            </a:r>
          </a:p>
        </p:txBody>
      </p:sp>
    </p:spTree>
    <p:extLst>
      <p:ext uri="{BB962C8B-B14F-4D97-AF65-F5344CB8AC3E}">
        <p14:creationId xmlns:p14="http://schemas.microsoft.com/office/powerpoint/2010/main" val="330830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tr-TR" dirty="0" smtClean="0"/>
              <a:t>Yaygın Kültür x İnovasyon Kültürü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71832"/>
              </p:ext>
            </p:extLst>
          </p:nvPr>
        </p:nvGraphicFramePr>
        <p:xfrm>
          <a:off x="539552" y="807928"/>
          <a:ext cx="8136904" cy="593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Yaygın Kültür (Statüko)</a:t>
                      </a:r>
                      <a:r>
                        <a:rPr lang="tr-TR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İnavosyon Kültürü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Öngörülebilirlik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Belirsizlik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İstikrar</a:t>
                      </a:r>
                      <a:r>
                        <a:rPr lang="tr-TR" sz="1600" baseline="0" dirty="0" smtClean="0"/>
                        <a:t> arayışı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Yenilik arayışı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Temel yetkinliğe odaklanmak</a:t>
                      </a:r>
                      <a:r>
                        <a:rPr lang="tr-TR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Uçlarda arayış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Yüksek başarı oranı</a:t>
                      </a:r>
                      <a:r>
                        <a:rPr lang="tr-TR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Yüksek başarısızlık</a:t>
                      </a:r>
                      <a:r>
                        <a:rPr lang="tr-TR" sz="1600" baseline="0" dirty="0" smtClean="0"/>
                        <a:t> oranı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Organizasyonel</a:t>
                      </a:r>
                      <a:r>
                        <a:rPr lang="tr-TR" sz="1600" baseline="0" dirty="0" smtClean="0"/>
                        <a:t> hiyearşiyi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Organizasyonel «networking»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Hiyearşi</a:t>
                      </a:r>
                      <a:r>
                        <a:rPr lang="tr-TR" sz="1600" baseline="0" dirty="0" smtClean="0"/>
                        <a:t> baskın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Yaratıcılığın </a:t>
                      </a:r>
                      <a:r>
                        <a:rPr lang="tr-TR" sz="1600" baseline="0" dirty="0" smtClean="0"/>
                        <a:t>etkisi ağır basar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Süprizlerden kaçma</a:t>
                      </a:r>
                      <a:r>
                        <a:rPr lang="tr-TR" sz="1600" baseline="0" dirty="0" smtClean="0"/>
                        <a:t>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Süprizleri</a:t>
                      </a:r>
                      <a:r>
                        <a:rPr lang="tr-TR" sz="1600" baseline="0" dirty="0" smtClean="0"/>
                        <a:t> aramak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FF0000"/>
                          </a:solidFill>
                        </a:rPr>
                        <a:t>Yaşaması kolay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Saklanması zor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Kurumsal prosedürler</a:t>
                      </a:r>
                      <a:r>
                        <a:rPr lang="tr-TR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İşi bitir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Standardizasyonla verimlilik</a:t>
                      </a:r>
                      <a:r>
                        <a:rPr lang="tr-TR" sz="1600" baseline="0" dirty="0" smtClean="0"/>
                        <a:t> arayışı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Yenilikle verimlilik arayışı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Statükoyu</a:t>
                      </a:r>
                      <a:r>
                        <a:rPr lang="tr-TR" sz="1600" baseline="0" dirty="0" smtClean="0"/>
                        <a:t> devam ettir (konformizm)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Statükoyu</a:t>
                      </a:r>
                      <a:r>
                        <a:rPr lang="tr-TR" sz="1600" baseline="0" dirty="0" smtClean="0"/>
                        <a:t> sil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Değişimi engelle (atalet)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Değişimi kucakla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İstikrarı</a:t>
                      </a:r>
                      <a:r>
                        <a:rPr lang="tr-TR" sz="1600" baseline="0" dirty="0" smtClean="0"/>
                        <a:t> ölçümle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Yenililiği ölçümle</a:t>
                      </a:r>
                      <a:r>
                        <a:rPr lang="tr-TR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Kesinlik</a:t>
                      </a:r>
                      <a:r>
                        <a:rPr lang="tr-TR" sz="1600" baseline="0" dirty="0" smtClean="0"/>
                        <a:t> ara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Belirsizlikten korkma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Mevcudu desteklemek</a:t>
                      </a:r>
                      <a:r>
                        <a:rPr lang="tr-TR" sz="1600" baseline="0" dirty="0" smtClean="0"/>
                        <a:t> için kanıt ara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Değiştirmek için kanıt ara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39">
            <a:off x="6907445" y="1279050"/>
            <a:ext cx="2311439" cy="4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53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gray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>
                <a:solidFill>
                  <a:schemeClr val="bg1"/>
                </a:solidFill>
                <a:ea typeface="+mj-ea"/>
                <a:cs typeface="+mj-cs"/>
              </a:rPr>
              <a:t>Bilişimle Dünyayı Değiştirenlerin </a:t>
            </a:r>
            <a:br>
              <a:rPr lang="tr-TR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tr-TR" sz="2800" b="1" dirty="0">
                <a:solidFill>
                  <a:schemeClr val="bg1"/>
                </a:solidFill>
                <a:ea typeface="+mj-ea"/>
                <a:cs typeface="+mj-cs"/>
              </a:rPr>
              <a:t>Liderlik Öğretileri </a:t>
            </a:r>
            <a:endParaRPr lang="de-DE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3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en-US" i="1" dirty="0" err="1" smtClean="0"/>
              <a:t>Baştan</a:t>
            </a:r>
            <a:r>
              <a:rPr lang="en-US" i="1" dirty="0" smtClean="0"/>
              <a:t> </a:t>
            </a:r>
            <a:r>
              <a:rPr lang="en-US" i="1" dirty="0" err="1" smtClean="0"/>
              <a:t>sona</a:t>
            </a:r>
            <a:r>
              <a:rPr lang="en-US" i="1" dirty="0" smtClean="0"/>
              <a:t> </a:t>
            </a:r>
            <a:r>
              <a:rPr lang="en-US" i="1" dirty="0" err="1" smtClean="0"/>
              <a:t>sorumluluk</a:t>
            </a:r>
            <a:r>
              <a:rPr lang="en-US" i="1" dirty="0" smtClean="0"/>
              <a:t> al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11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en-US" i="1" dirty="0" err="1" smtClean="0"/>
              <a:t>Geride</a:t>
            </a:r>
            <a:r>
              <a:rPr lang="en-US" i="1" dirty="0" smtClean="0"/>
              <a:t> </a:t>
            </a:r>
            <a:r>
              <a:rPr lang="en-US" i="1" dirty="0" err="1" smtClean="0"/>
              <a:t>kal</a:t>
            </a:r>
            <a:r>
              <a:rPr lang="tr-TR" i="1" dirty="0" smtClean="0"/>
              <a:t>ır</a:t>
            </a:r>
            <a:r>
              <a:rPr lang="en-US" i="1" dirty="0" smtClean="0"/>
              <a:t>san </a:t>
            </a:r>
            <a:r>
              <a:rPr lang="en-US" i="1" dirty="0" err="1" smtClean="0"/>
              <a:t>yetişmeye</a:t>
            </a:r>
            <a:r>
              <a:rPr lang="en-US" i="1" dirty="0" smtClean="0"/>
              <a:t> </a:t>
            </a:r>
            <a:r>
              <a:rPr lang="en-US" i="1" dirty="0" err="1" smtClean="0"/>
              <a:t>çal</a:t>
            </a:r>
            <a:r>
              <a:rPr lang="tr-TR" i="1" dirty="0" smtClean="0"/>
              <a:t>ış</a:t>
            </a:r>
            <a:r>
              <a:rPr lang="en-US" i="1" dirty="0" smtClean="0"/>
              <a:t>ma, </a:t>
            </a:r>
            <a:r>
              <a:rPr lang="en-US" i="1" dirty="0" err="1" smtClean="0"/>
              <a:t>kurbağa</a:t>
            </a:r>
            <a:r>
              <a:rPr lang="en-US" i="1" dirty="0" smtClean="0"/>
              <a:t> </a:t>
            </a:r>
            <a:r>
              <a:rPr lang="en-US" i="1" dirty="0" err="1" smtClean="0"/>
              <a:t>gibi</a:t>
            </a:r>
            <a:r>
              <a:rPr lang="en-US" i="1" dirty="0" smtClean="0"/>
              <a:t> </a:t>
            </a:r>
            <a:r>
              <a:rPr lang="en-US" i="1" dirty="0" err="1" smtClean="0"/>
              <a:t>ileri</a:t>
            </a:r>
            <a:r>
              <a:rPr lang="en-US" i="1" dirty="0" smtClean="0"/>
              <a:t> s</a:t>
            </a:r>
            <a:r>
              <a:rPr lang="tr-TR" i="1" dirty="0" smtClean="0"/>
              <a:t>ı</a:t>
            </a:r>
            <a:r>
              <a:rPr lang="en-US" i="1" dirty="0" err="1" smtClean="0"/>
              <a:t>çra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1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en-US" i="1" dirty="0" err="1" smtClean="0"/>
              <a:t>Kârdan</a:t>
            </a:r>
            <a:r>
              <a:rPr lang="en-US" i="1" dirty="0" smtClean="0"/>
              <a:t> </a:t>
            </a:r>
            <a:r>
              <a:rPr lang="en-US" i="1" dirty="0" err="1" smtClean="0"/>
              <a:t>önce</a:t>
            </a:r>
            <a:r>
              <a:rPr lang="en-US" i="1" dirty="0" smtClean="0"/>
              <a:t> </a:t>
            </a:r>
            <a:r>
              <a:rPr lang="en-US" i="1" dirty="0" err="1" smtClean="0"/>
              <a:t>ürün</a:t>
            </a:r>
            <a:r>
              <a:rPr lang="en-US" i="1" dirty="0" smtClean="0"/>
              <a:t> </a:t>
            </a:r>
            <a:r>
              <a:rPr lang="en-US" i="1" dirty="0" err="1" smtClean="0"/>
              <a:t>gelsin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1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/>
              <a:t>İşimiz henüz sayfada yazılı olmayanları okumak</a:t>
            </a:r>
          </a:p>
          <a:p>
            <a:pPr algn="ctr">
              <a:spcBef>
                <a:spcPct val="25000"/>
              </a:spcBef>
            </a:pPr>
            <a:r>
              <a:rPr lang="en-US" i="1" dirty="0" err="1" smtClean="0"/>
              <a:t>Anketlerin</a:t>
            </a:r>
            <a:r>
              <a:rPr lang="en-US" i="1" dirty="0" smtClean="0"/>
              <a:t> </a:t>
            </a:r>
            <a:r>
              <a:rPr lang="en-US" i="1" dirty="0" err="1" smtClean="0"/>
              <a:t>kölesi</a:t>
            </a:r>
            <a:r>
              <a:rPr lang="en-US" i="1" dirty="0" smtClean="0"/>
              <a:t> </a:t>
            </a:r>
            <a:r>
              <a:rPr lang="en-US" i="1" dirty="0" err="1" smtClean="0"/>
              <a:t>olmay</a:t>
            </a:r>
            <a:r>
              <a:rPr lang="tr-TR" i="1" dirty="0" smtClean="0"/>
              <a:t>ın...</a:t>
            </a:r>
          </a:p>
          <a:p>
            <a:pPr algn="ctr">
              <a:spcBef>
                <a:spcPct val="25000"/>
              </a:spcBef>
            </a:pPr>
            <a:r>
              <a:rPr lang="en-US" i="1" dirty="0" smtClean="0"/>
              <a:t> </a:t>
            </a:r>
            <a:r>
              <a:rPr lang="tr-TR" i="1" dirty="0" smtClean="0"/>
              <a:t>M</a:t>
            </a:r>
            <a:r>
              <a:rPr lang="en-US" i="1" dirty="0" err="1" smtClean="0"/>
              <a:t>üşteriler</a:t>
            </a:r>
            <a:r>
              <a:rPr lang="en-US" i="1" dirty="0" smtClean="0"/>
              <a:t> biz </a:t>
            </a:r>
            <a:r>
              <a:rPr lang="en-US" i="1" dirty="0" err="1" smtClean="0"/>
              <a:t>onlara</a:t>
            </a:r>
            <a:r>
              <a:rPr lang="en-US" i="1" dirty="0" smtClean="0"/>
              <a:t> </a:t>
            </a:r>
            <a:r>
              <a:rPr lang="en-US" i="1" dirty="0" err="1" smtClean="0"/>
              <a:t>göstermeden</a:t>
            </a:r>
            <a:r>
              <a:rPr lang="en-US" i="1" dirty="0" smtClean="0"/>
              <a:t> ne </a:t>
            </a:r>
            <a:r>
              <a:rPr lang="en-US" i="1" dirty="0" err="1" smtClean="0"/>
              <a:t>istediklerini</a:t>
            </a:r>
            <a:r>
              <a:rPr lang="en-US" i="1" dirty="0" smtClean="0"/>
              <a:t> </a:t>
            </a:r>
            <a:r>
              <a:rPr lang="en-US" i="1" dirty="0" err="1" smtClean="0"/>
              <a:t>bilmez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9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7061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Sosyal bilimleri  fen ile harmanla..</a:t>
            </a:r>
          </a:p>
          <a:p>
            <a:pPr algn="ctr">
              <a:spcBef>
                <a:spcPct val="25000"/>
              </a:spcBef>
            </a:pPr>
            <a:r>
              <a:rPr lang="en-US" i="1" dirty="0" err="1" smtClean="0"/>
              <a:t>Kendimi</a:t>
            </a:r>
            <a:r>
              <a:rPr lang="en-US" i="1" dirty="0" smtClean="0"/>
              <a:t> </a:t>
            </a:r>
            <a:r>
              <a:rPr lang="en-US" i="1" dirty="0" err="1" smtClean="0"/>
              <a:t>hep</a:t>
            </a:r>
            <a:r>
              <a:rPr lang="en-US" i="1" dirty="0" smtClean="0"/>
              <a:t> </a:t>
            </a:r>
            <a:r>
              <a:rPr lang="en-US" i="1" dirty="0" err="1" smtClean="0"/>
              <a:t>sosyal</a:t>
            </a:r>
            <a:r>
              <a:rPr lang="en-US" i="1" dirty="0" smtClean="0"/>
              <a:t> </a:t>
            </a:r>
            <a:r>
              <a:rPr lang="en-US" i="1" dirty="0" err="1" smtClean="0"/>
              <a:t>bilimlere</a:t>
            </a:r>
            <a:r>
              <a:rPr lang="en-US" i="1" dirty="0" smtClean="0"/>
              <a:t> </a:t>
            </a:r>
            <a:r>
              <a:rPr lang="en-US" i="1" dirty="0" err="1" smtClean="0"/>
              <a:t>ait</a:t>
            </a:r>
            <a:r>
              <a:rPr lang="en-US" i="1" dirty="0" smtClean="0"/>
              <a:t> </a:t>
            </a:r>
            <a:r>
              <a:rPr lang="en-US" i="1" dirty="0" err="1" smtClean="0"/>
              <a:t>gördüm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en-US" i="1" dirty="0" err="1" smtClean="0"/>
              <a:t>Ama</a:t>
            </a:r>
            <a:r>
              <a:rPr lang="en-US" i="1" dirty="0" smtClean="0"/>
              <a:t> </a:t>
            </a:r>
            <a:r>
              <a:rPr lang="en-US" i="1" dirty="0" err="1" smtClean="0"/>
              <a:t>elektroniği</a:t>
            </a:r>
            <a:r>
              <a:rPr lang="en-US" i="1" dirty="0" smtClean="0"/>
              <a:t> de </a:t>
            </a:r>
            <a:r>
              <a:rPr lang="en-US" i="1" dirty="0" err="1" smtClean="0"/>
              <a:t>hep</a:t>
            </a:r>
            <a:r>
              <a:rPr lang="en-US" i="1" dirty="0" smtClean="0"/>
              <a:t> </a:t>
            </a:r>
            <a:r>
              <a:rPr lang="en-US" i="1" dirty="0" err="1" smtClean="0"/>
              <a:t>sevdim</a:t>
            </a:r>
            <a:r>
              <a:rPr lang="tr-TR" i="1" dirty="0" smtClean="0"/>
              <a:t> i</a:t>
            </a:r>
            <a:r>
              <a:rPr lang="en-US" i="1" dirty="0" err="1" smtClean="0"/>
              <a:t>kisinin</a:t>
            </a:r>
            <a:r>
              <a:rPr lang="en-US" i="1" dirty="0" smtClean="0"/>
              <a:t> </a:t>
            </a:r>
            <a:r>
              <a:rPr lang="en-US" i="1" dirty="0" err="1" smtClean="0"/>
              <a:t>kesiştiği</a:t>
            </a:r>
            <a:r>
              <a:rPr lang="en-US" i="1" dirty="0" smtClean="0"/>
              <a:t> </a:t>
            </a:r>
            <a:r>
              <a:rPr lang="en-US" i="1" dirty="0" err="1" smtClean="0"/>
              <a:t>noktada</a:t>
            </a:r>
            <a:r>
              <a:rPr lang="en-US" i="1" dirty="0" smtClean="0"/>
              <a:t> </a:t>
            </a:r>
            <a:r>
              <a:rPr lang="en-US" i="1" dirty="0" err="1" smtClean="0"/>
              <a:t>durmaya</a:t>
            </a:r>
            <a:r>
              <a:rPr lang="en-US" i="1" dirty="0" smtClean="0"/>
              <a:t> </a:t>
            </a:r>
            <a:r>
              <a:rPr lang="en-US" i="1" dirty="0" err="1" smtClean="0"/>
              <a:t>karar</a:t>
            </a:r>
            <a:r>
              <a:rPr lang="en-US" i="1" dirty="0" smtClean="0"/>
              <a:t> </a:t>
            </a:r>
            <a:r>
              <a:rPr lang="en-US" i="1" dirty="0" err="1" smtClean="0"/>
              <a:t>verdim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9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Steve Jobs’dan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7061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Aç ol, deli ol!</a:t>
            </a:r>
          </a:p>
          <a:p>
            <a:pPr algn="ctr">
              <a:spcBef>
                <a:spcPct val="25000"/>
              </a:spcBef>
            </a:pPr>
            <a:r>
              <a:rPr lang="en-US" i="1" dirty="0" err="1" smtClean="0"/>
              <a:t>Başkalarının</a:t>
            </a:r>
            <a:r>
              <a:rPr lang="en-US" i="1" dirty="0" smtClean="0"/>
              <a:t> </a:t>
            </a:r>
            <a:r>
              <a:rPr lang="en-US" i="1" dirty="0" err="1"/>
              <a:t>çılgın</a:t>
            </a:r>
            <a:r>
              <a:rPr lang="en-US" i="1" dirty="0"/>
              <a:t> </a:t>
            </a:r>
            <a:r>
              <a:rPr lang="en-US" i="1" dirty="0" err="1"/>
              <a:t>sandığında</a:t>
            </a:r>
            <a:r>
              <a:rPr lang="en-US" i="1" dirty="0"/>
              <a:t> biz </a:t>
            </a:r>
            <a:r>
              <a:rPr lang="en-US" i="1" dirty="0" err="1"/>
              <a:t>deha</a:t>
            </a:r>
            <a:r>
              <a:rPr lang="en-US" i="1" dirty="0"/>
              <a:t> </a:t>
            </a:r>
            <a:r>
              <a:rPr lang="en-US" i="1" dirty="0" err="1"/>
              <a:t>görürüz</a:t>
            </a:r>
            <a:r>
              <a:rPr lang="en-US" i="1" dirty="0"/>
              <a:t>. </a:t>
            </a:r>
            <a:r>
              <a:rPr lang="en-US" i="1" dirty="0" err="1"/>
              <a:t>Çünkü</a:t>
            </a:r>
            <a:r>
              <a:rPr lang="en-US" i="1" dirty="0"/>
              <a:t> </a:t>
            </a:r>
            <a:r>
              <a:rPr lang="en-US" i="1" dirty="0" err="1"/>
              <a:t>dünyayı</a:t>
            </a:r>
            <a:r>
              <a:rPr lang="en-US" i="1" dirty="0"/>
              <a:t> </a:t>
            </a:r>
            <a:r>
              <a:rPr lang="en-US" i="1" dirty="0" err="1"/>
              <a:t>değiştirmeyi</a:t>
            </a:r>
            <a:r>
              <a:rPr lang="en-US" i="1" dirty="0"/>
              <a:t> </a:t>
            </a:r>
            <a:r>
              <a:rPr lang="en-US" i="1" dirty="0" err="1"/>
              <a:t>başaranlar</a:t>
            </a:r>
            <a:r>
              <a:rPr lang="en-US" i="1" dirty="0"/>
              <a:t>, </a:t>
            </a:r>
            <a:r>
              <a:rPr lang="en-US" i="1" dirty="0" err="1"/>
              <a:t>dünyayı</a:t>
            </a:r>
            <a:r>
              <a:rPr lang="en-US" i="1" dirty="0"/>
              <a:t> </a:t>
            </a:r>
            <a:r>
              <a:rPr lang="en-US" i="1" dirty="0" err="1"/>
              <a:t>değiştirebileceğini</a:t>
            </a:r>
            <a:r>
              <a:rPr lang="en-US" i="1" dirty="0"/>
              <a:t> </a:t>
            </a:r>
            <a:r>
              <a:rPr lang="en-US" i="1" dirty="0" err="1"/>
              <a:t>düşünecek</a:t>
            </a:r>
            <a:r>
              <a:rPr lang="en-US" i="1" dirty="0"/>
              <a:t> </a:t>
            </a:r>
            <a:r>
              <a:rPr lang="en-US" i="1" dirty="0" err="1"/>
              <a:t>kadar</a:t>
            </a:r>
            <a:r>
              <a:rPr lang="en-US" i="1" dirty="0"/>
              <a:t> </a:t>
            </a:r>
            <a:r>
              <a:rPr lang="en-US" i="1" dirty="0" err="1"/>
              <a:t>çılgın</a:t>
            </a:r>
            <a:r>
              <a:rPr lang="en-US" i="1" dirty="0"/>
              <a:t> </a:t>
            </a:r>
            <a:r>
              <a:rPr lang="en-US" i="1" dirty="0" err="1" smtClean="0"/>
              <a:t>olanlardır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1" y="-30832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00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Jeff Bezos’dan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7061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Uzun süre yanlış anlaşılmaya istekliyiz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75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Serdar Salepcioğlu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19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http://facebook.com/serdar.salepcioglu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>
                <a:effectLst/>
                <a:hlinkClick r:id="rId3"/>
              </a:rPr>
              <a:t>http://twitter.com/SSalepcioglu</a:t>
            </a:r>
            <a:r>
              <a:rPr lang="tr-TR" dirty="0" smtClean="0">
                <a:effectLst/>
              </a:rPr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>
                <a:hlinkClick r:id="rId4" tooltip="View public profile"/>
              </a:rPr>
              <a:t>http://tr.linkedin.com/in/ssalepcioglu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>
              <a:effectLst/>
            </a:endParaRPr>
          </a:p>
          <a:p>
            <a:pPr marL="0" indent="0">
              <a:buNone/>
            </a:pPr>
            <a:r>
              <a:rPr lang="tr-TR" dirty="0" smtClean="0">
                <a:effectLst/>
                <a:hlinkClick r:id="rId5"/>
              </a:rPr>
              <a:t>http://ssalepcioglu.blogspot.com/</a:t>
            </a:r>
          </a:p>
          <a:p>
            <a:pPr marL="0" indent="0">
              <a:buNone/>
            </a:pPr>
            <a:endParaRPr lang="tr-TR" dirty="0" smtClean="0">
              <a:effectLst/>
              <a:hlinkClick r:id="rId5"/>
            </a:endParaRPr>
          </a:p>
          <a:p>
            <a:pPr marL="0" indent="0">
              <a:buNone/>
            </a:pPr>
            <a:r>
              <a:rPr lang="tr-TR" dirty="0" smtClean="0">
                <a:effectLst/>
                <a:hlinkClick r:id="rId5"/>
              </a:rPr>
              <a:t>http://www.youtube.com/user/SSalepcioglu</a:t>
            </a:r>
            <a:r>
              <a:rPr lang="tr-TR" dirty="0" smtClean="0">
                <a:effectLst/>
              </a:rPr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effectLst/>
                <a:hlinkClick r:id="rId6"/>
              </a:rPr>
              <a:t>ssalepcioglu@gmail.com</a:t>
            </a:r>
            <a:r>
              <a:rPr lang="tr-TR" dirty="0" smtClean="0">
                <a:effectLst/>
              </a:rPr>
              <a:t> </a:t>
            </a:r>
          </a:p>
          <a:p>
            <a:endParaRPr lang="tr-TR" dirty="0"/>
          </a:p>
          <a:p>
            <a:endParaRPr lang="tr-TR" dirty="0" smtClean="0">
              <a:effectLst/>
            </a:endParaRP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92288" cy="402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9602-B10C-4C72-A08B-50D9E8ED7DF6}" type="datetime1">
              <a:rPr lang="tr-TR" smtClean="0"/>
              <a:t>30.05.2012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5826" y="1124745"/>
            <a:ext cx="805774" cy="3930159"/>
            <a:chOff x="165826" y="1124745"/>
            <a:chExt cx="805774" cy="3930159"/>
          </a:xfrm>
        </p:grpSpPr>
        <p:pic>
          <p:nvPicPr>
            <p:cNvPr id="4102" name="Picture 6" descr="http://b4z.org/wp-content/uploads/faceboo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20" y="1124745"/>
              <a:ext cx="758280" cy="7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\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3024"/>
              <a:ext cx="540376" cy="54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spectate.com/wp-content/uploads/2011/04/linkedin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35" y="2487003"/>
              <a:ext cx="581957" cy="58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://img03.blogcu.com/images/c/a/d/cadigundemi/2bb3ee00646c63fe0fae8938131536a5_126911264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112755"/>
              <a:ext cx="576064" cy="57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://t3.gstatic.com/images?q=tbn:ANd9GcS9bxR08Uz4AqZT_PzDhda6O6-I2_zdVzf0M5P3DZkW2wUvtYXo5XrV1HPPx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6" y="3869788"/>
              <a:ext cx="782115" cy="55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://davidwalsh.name/dw-content/googleplus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23420"/>
              <a:ext cx="631484" cy="63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3336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Jeff Bezos’dan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7061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Yenilikçi olacaksan başarısız olmaya istekli olmak zorundasın </a:t>
            </a:r>
            <a:endParaRPr lang="en-US" i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75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6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Jeff Bezos’dan 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75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7061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Herkes çağrı merkezinde çalışabilmeli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6276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Bill Gates’ in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466" y="2409528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Çok çalışmak</a:t>
            </a:r>
          </a:p>
          <a:p>
            <a:pPr algn="ctr">
              <a:spcBef>
                <a:spcPct val="25000"/>
              </a:spcBef>
            </a:pPr>
            <a:r>
              <a:rPr lang="tr-TR" i="1" dirty="0" err="1" smtClean="0"/>
              <a:t>H</a:t>
            </a:r>
            <a:r>
              <a:rPr lang="en-US" i="1" dirty="0" err="1" smtClean="0"/>
              <a:t>erkes</a:t>
            </a:r>
            <a:r>
              <a:rPr lang="en-US" i="1" dirty="0" smtClean="0"/>
              <a:t> </a:t>
            </a:r>
            <a:r>
              <a:rPr lang="en-US" i="1" dirty="0" err="1"/>
              <a:t>çalıştığı</a:t>
            </a:r>
            <a:r>
              <a:rPr lang="en-US" i="1" dirty="0"/>
              <a:t> </a:t>
            </a:r>
            <a:r>
              <a:rPr lang="en-US" i="1" dirty="0" err="1"/>
              <a:t>kadar</a:t>
            </a:r>
            <a:r>
              <a:rPr lang="en-US" i="1" dirty="0"/>
              <a:t> </a:t>
            </a:r>
            <a:r>
              <a:rPr lang="en-US" i="1" dirty="0" err="1"/>
              <a:t>ilerler</a:t>
            </a:r>
            <a:endParaRPr lang="en-US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08" y="1"/>
            <a:ext cx="171639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647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Bill Gates’ in</a:t>
            </a:r>
            <a:br>
              <a:rPr lang="tr-TR" dirty="0" smtClean="0"/>
            </a:br>
            <a:r>
              <a:rPr lang="tr-TR" dirty="0" smtClean="0"/>
              <a:t>Liderlik Öğretileri </a:t>
            </a:r>
            <a:endParaRPr lang="tr-TR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971600" y="1988840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466" y="2409528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25000"/>
              </a:spcBef>
            </a:pPr>
            <a:r>
              <a:rPr lang="tr-TR" i="1" dirty="0" smtClean="0"/>
              <a:t>Kendinden iyilerle çalışmak</a:t>
            </a:r>
          </a:p>
          <a:p>
            <a:pPr algn="ctr">
              <a:spcBef>
                <a:spcPct val="25000"/>
              </a:spcBef>
            </a:pPr>
            <a:r>
              <a:rPr lang="tr-TR" i="1" dirty="0" smtClean="0"/>
              <a:t>Ekibe değer vermek, hisse vermek </a:t>
            </a:r>
            <a:endParaRPr lang="en-US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08" y="1"/>
            <a:ext cx="171639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3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Serdar Salepcioğlu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19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http://facebook.com/serdar.salepcioglu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>
                <a:effectLst/>
                <a:hlinkClick r:id="rId3"/>
              </a:rPr>
              <a:t>http://twitter.com/SSalepcioglu</a:t>
            </a:r>
            <a:r>
              <a:rPr lang="tr-TR" dirty="0" smtClean="0">
                <a:effectLst/>
              </a:rPr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>
                <a:hlinkClick r:id="rId4" tooltip="View public profile"/>
              </a:rPr>
              <a:t>http://tr.linkedin.com/in/ssalepcioglu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>
              <a:effectLst/>
            </a:endParaRPr>
          </a:p>
          <a:p>
            <a:pPr marL="0" indent="0">
              <a:buNone/>
            </a:pPr>
            <a:r>
              <a:rPr lang="tr-TR" dirty="0" smtClean="0">
                <a:effectLst/>
                <a:hlinkClick r:id="rId5"/>
              </a:rPr>
              <a:t>http://ssalepcioglu.blogspot.com/</a:t>
            </a:r>
          </a:p>
          <a:p>
            <a:pPr marL="0" indent="0">
              <a:buNone/>
            </a:pPr>
            <a:endParaRPr lang="tr-TR" dirty="0" smtClean="0">
              <a:effectLst/>
              <a:hlinkClick r:id="rId5"/>
            </a:endParaRPr>
          </a:p>
          <a:p>
            <a:pPr marL="0" indent="0">
              <a:buNone/>
            </a:pPr>
            <a:r>
              <a:rPr lang="tr-TR" dirty="0" smtClean="0">
                <a:effectLst/>
                <a:hlinkClick r:id="rId5"/>
              </a:rPr>
              <a:t>http://www.youtube.com/user/SSalepcioglu</a:t>
            </a:r>
            <a:r>
              <a:rPr lang="tr-TR" dirty="0" smtClean="0">
                <a:effectLst/>
              </a:rPr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effectLst/>
                <a:hlinkClick r:id="rId6"/>
              </a:rPr>
              <a:t>ssalepcioglu@gmail.com</a:t>
            </a:r>
            <a:r>
              <a:rPr lang="tr-TR" dirty="0" smtClean="0">
                <a:effectLst/>
              </a:rPr>
              <a:t> </a:t>
            </a:r>
          </a:p>
          <a:p>
            <a:endParaRPr lang="tr-TR" dirty="0"/>
          </a:p>
          <a:p>
            <a:endParaRPr lang="tr-TR" dirty="0" smtClean="0">
              <a:effectLst/>
            </a:endParaRP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592288" cy="402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9602-B10C-4C72-A08B-50D9E8ED7DF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30.05.2012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3E3-46B0-4936-8172-2938B2703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826" y="1124745"/>
            <a:ext cx="805774" cy="3930159"/>
            <a:chOff x="165826" y="1124745"/>
            <a:chExt cx="805774" cy="3930159"/>
          </a:xfrm>
        </p:grpSpPr>
        <p:pic>
          <p:nvPicPr>
            <p:cNvPr id="4102" name="Picture 6" descr="http://b4z.org/wp-content/uploads/faceboo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20" y="1124745"/>
              <a:ext cx="758280" cy="75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\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3024"/>
              <a:ext cx="540376" cy="54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spectate.com/wp-content/uploads/2011/04/linkedin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35" y="2487003"/>
              <a:ext cx="581957" cy="58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://img03.blogcu.com/images/c/a/d/cadigundemi/2bb3ee00646c63fe0fae8938131536a5_126911264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112755"/>
              <a:ext cx="576064" cy="57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://t3.gstatic.com/images?q=tbn:ANd9GcS9bxR08Uz4AqZT_PzDhda6O6-I2_zdVzf0M5P3DZkW2wUvtYXo5XrV1HPPx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6" y="3869788"/>
              <a:ext cx="782115" cy="55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://davidwalsh.name/dw-content/googleplus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23420"/>
              <a:ext cx="631484" cy="63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24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gray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FFFFFF"/>
                </a:solidFill>
                <a:cs typeface="Calibri" pitchFamily="34" charset="0"/>
              </a:rPr>
              <a:t>AR-GE</a:t>
            </a:r>
            <a:endParaRPr lang="de-DE" sz="2400" b="1" dirty="0">
              <a:solidFill>
                <a:srgbClr val="FFFF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1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04108" y="128963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Calibri" pitchFamily="34" charset="0"/>
              </a:rPr>
              <a:t>“</a:t>
            </a:r>
            <a:r>
              <a:rPr lang="tr-TR" sz="2800" b="1" dirty="0" smtClean="0">
                <a:cs typeface="Calibri" pitchFamily="34" charset="0"/>
              </a:rPr>
              <a:t>geliştirme</a:t>
            </a:r>
            <a:r>
              <a:rPr lang="en-US" sz="2800" b="1" dirty="0" smtClean="0">
                <a:cs typeface="Calibri" pitchFamily="34" charset="0"/>
              </a:rPr>
              <a:t>”</a:t>
            </a:r>
            <a:endParaRPr lang="en-US" sz="2800" b="1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680" y="130314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Calibri" pitchFamily="34" charset="0"/>
              </a:rPr>
              <a:t>“</a:t>
            </a:r>
            <a:r>
              <a:rPr lang="tr-TR" sz="2800" b="1" dirty="0" smtClean="0">
                <a:cs typeface="Calibri" pitchFamily="34" charset="0"/>
              </a:rPr>
              <a:t>düzeltme</a:t>
            </a:r>
            <a:r>
              <a:rPr lang="en-US" sz="2800" b="1" dirty="0" smtClean="0">
                <a:cs typeface="Calibri" pitchFamily="34" charset="0"/>
              </a:rPr>
              <a:t>”</a:t>
            </a:r>
            <a:endParaRPr lang="en-US" sz="2800" b="1" dirty="0"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158" y="218870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cs typeface="Calibri" pitchFamily="34" charset="0"/>
              </a:rPr>
              <a:t>“</a:t>
            </a:r>
            <a:r>
              <a:rPr lang="tr-TR" sz="2400" b="1" dirty="0" smtClean="0">
                <a:cs typeface="Calibri" pitchFamily="34" charset="0"/>
              </a:rPr>
              <a:t>iyileştirme </a:t>
            </a:r>
            <a:r>
              <a:rPr lang="en-US" sz="2400" b="1" dirty="0" smtClean="0">
                <a:cs typeface="Calibri" pitchFamily="34" charset="0"/>
              </a:rPr>
              <a:t>”</a:t>
            </a:r>
            <a:endParaRPr lang="en-US" sz="2400" b="1" dirty="0"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059" y="2464891"/>
            <a:ext cx="559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cs typeface="Calibri" pitchFamily="34" charset="0"/>
              </a:rPr>
              <a:t>“</a:t>
            </a:r>
            <a:r>
              <a:rPr lang="tr-TR" sz="4400" b="1" dirty="0" smtClean="0">
                <a:cs typeface="Calibri" pitchFamily="34" charset="0"/>
              </a:rPr>
              <a:t>farkı kapatma </a:t>
            </a:r>
            <a:r>
              <a:rPr lang="en-US" sz="4400" b="1" dirty="0" smtClean="0">
                <a:cs typeface="Calibri" pitchFamily="34" charset="0"/>
              </a:rPr>
              <a:t>”</a:t>
            </a:r>
            <a:endParaRPr lang="en-US" sz="4400" b="1" dirty="0"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184" y="4221088"/>
            <a:ext cx="524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cs typeface="Calibri" pitchFamily="34" charset="0"/>
              </a:rPr>
              <a:t>“</a:t>
            </a:r>
            <a:r>
              <a:rPr lang="en-US" sz="5400" b="1" dirty="0" err="1">
                <a:cs typeface="Calibri" pitchFamily="34" charset="0"/>
              </a:rPr>
              <a:t>öne</a:t>
            </a:r>
            <a:r>
              <a:rPr lang="en-US" sz="5400" b="1" dirty="0">
                <a:cs typeface="Calibri" pitchFamily="34" charset="0"/>
              </a:rPr>
              <a:t> </a:t>
            </a:r>
            <a:r>
              <a:rPr lang="en-US" sz="5400" b="1" dirty="0" err="1">
                <a:cs typeface="Calibri" pitchFamily="34" charset="0"/>
              </a:rPr>
              <a:t>geçmek</a:t>
            </a:r>
            <a:r>
              <a:rPr lang="en-US" sz="5400" b="1" dirty="0">
                <a:cs typeface="Calibri" pitchFamily="34" charset="0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7860" y="5733256"/>
            <a:ext cx="5388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cs typeface="Andale Mono"/>
              </a:rPr>
              <a:t>“</a:t>
            </a:r>
            <a:r>
              <a:rPr lang="tr-TR" sz="6000" b="1" dirty="0" smtClean="0">
                <a:cs typeface="Andale Mono"/>
              </a:rPr>
              <a:t>İNOVASYON</a:t>
            </a:r>
            <a:r>
              <a:rPr lang="en-US" sz="5400" b="1" dirty="0" smtClean="0">
                <a:cs typeface="Andale Mono"/>
              </a:rPr>
              <a:t>”</a:t>
            </a:r>
            <a:endParaRPr lang="en-US" sz="5400" b="1" dirty="0">
              <a:cs typeface="Andale Mon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AR-GE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9158" y="3498426"/>
            <a:ext cx="559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cs typeface="Calibri" pitchFamily="34" charset="0"/>
              </a:rPr>
              <a:t>“</a:t>
            </a:r>
            <a:r>
              <a:rPr lang="tr-TR" sz="5400" b="1" dirty="0" smtClean="0">
                <a:cs typeface="Calibri" pitchFamily="34" charset="0"/>
              </a:rPr>
              <a:t>yenilik</a:t>
            </a:r>
            <a:r>
              <a:rPr lang="en-US" sz="5400" b="1" dirty="0" smtClean="0">
                <a:cs typeface="Calibri" pitchFamily="34" charset="0"/>
              </a:rPr>
              <a:t>”</a:t>
            </a:r>
            <a:endParaRPr lang="en-US" sz="54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  <p:bldP spid="13" grpId="0"/>
      <p:bldP spid="14" grpId="0"/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9" y="1628800"/>
            <a:ext cx="33226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004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 descr="http://www.xgirl.com/wp-content/uploads/2012/03/harvard-business-review-lar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179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5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980728"/>
            <a:ext cx="4608512" cy="518811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2400" b="1" dirty="0" smtClean="0"/>
              <a:t>Associational Thinking: </a:t>
            </a:r>
            <a:r>
              <a:rPr lang="tr-TR" sz="2400" b="1" i="1" dirty="0" smtClean="0"/>
              <a:t>bağlantısız gibi görünen şeyler arasında bağlantı kurabilmek.... </a:t>
            </a:r>
          </a:p>
          <a:p>
            <a:pPr marL="0" indent="0">
              <a:lnSpc>
                <a:spcPct val="90000"/>
              </a:lnSpc>
              <a:buNone/>
            </a:pPr>
            <a:endParaRPr lang="tr-TR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tr-TR" sz="2400" b="1" dirty="0" smtClean="0"/>
              <a:t>Farklı davranmak için «öğrenilebilir davranışlar»: </a:t>
            </a:r>
          </a:p>
          <a:p>
            <a:pPr marL="0" indent="0">
              <a:lnSpc>
                <a:spcPct val="90000"/>
              </a:lnSpc>
              <a:buNone/>
            </a:pPr>
            <a:endParaRPr lang="tr-TR" sz="2400" b="1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Sorgulamak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Networking</a:t>
            </a:r>
            <a:endParaRPr lang="tr-TR" sz="24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Gözlemleme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dirty="0" smtClean="0"/>
              <a:t>Deneme 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Yenilikçinin DNA’sı</a:t>
            </a:r>
            <a:endParaRPr lang="en-US" dirty="0"/>
          </a:p>
        </p:txBody>
      </p:sp>
      <p:pic>
        <p:nvPicPr>
          <p:cNvPr id="30722" name="Picture 2" descr="http://images.amazon.com/images/P/1422134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4231"/>
            <a:ext cx="3200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gray">
          <a:xfrm rot="19816972">
            <a:off x="6579556" y="5135509"/>
            <a:ext cx="2385768" cy="1179024"/>
          </a:xfrm>
          <a:prstGeom prst="roundRect">
            <a:avLst>
              <a:gd name="adj" fmla="val 7495"/>
            </a:avLst>
          </a:prstGeom>
          <a:solidFill>
            <a:srgbClr val="FFC000"/>
          </a:solidFill>
          <a:ln w="6350" algn="ctr">
            <a:noFill/>
            <a:round/>
            <a:headEnd/>
            <a:tailEnd/>
          </a:ln>
          <a:effectLst>
            <a:outerShdw dist="101519" dir="1776641" algn="ctr" rotWithShape="0">
              <a:srgbClr val="CCCCCC"/>
            </a:outerShdw>
          </a:effectLst>
        </p:spPr>
        <p:txBody>
          <a:bodyPr wrap="none" lIns="72000" tIns="0" rIns="72000" bIns="0" anchor="ctr"/>
          <a:lstStyle/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«Despite the DNA metaphor; </a:t>
            </a:r>
          </a:p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These skills are  not genetic </a:t>
            </a:r>
          </a:p>
          <a:p>
            <a:pPr lvl="0">
              <a:spcBef>
                <a:spcPct val="0"/>
              </a:spcBef>
              <a:defRPr/>
            </a:pPr>
            <a:r>
              <a:rPr lang="tr-TR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 be learned ...»</a:t>
            </a:r>
          </a:p>
        </p:txBody>
      </p:sp>
    </p:spTree>
    <p:extLst>
      <p:ext uri="{BB962C8B-B14F-4D97-AF65-F5344CB8AC3E}">
        <p14:creationId xmlns:p14="http://schemas.microsoft.com/office/powerpoint/2010/main" val="422865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Networking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2175942"/>
            <a:ext cx="6735417" cy="1800225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indent="-220663" algn="ctr">
              <a:spcBef>
                <a:spcPct val="25000"/>
              </a:spcBef>
            </a:pPr>
            <a:r>
              <a:rPr lang="tr-TR" dirty="0" smtClean="0"/>
              <a:t>It’s not working It’s networking</a:t>
            </a:r>
          </a:p>
          <a:p>
            <a:pPr marL="220663" indent="-220663" algn="ctr">
              <a:spcBef>
                <a:spcPct val="25000"/>
              </a:spcBef>
            </a:pPr>
            <a:r>
              <a:rPr lang="en-US" dirty="0" err="1" smtClean="0"/>
              <a:t>Mesele</a:t>
            </a:r>
            <a:r>
              <a:rPr lang="en-US" dirty="0" smtClean="0"/>
              <a:t> </a:t>
            </a:r>
            <a:r>
              <a:rPr lang="en-US" dirty="0" err="1" smtClean="0"/>
              <a:t>çalışmak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"networking" </a:t>
            </a:r>
            <a:r>
              <a:rPr lang="en-US" dirty="0" err="1" smtClean="0"/>
              <a:t>yapabilmektir</a:t>
            </a:r>
            <a:endParaRPr lang="en-US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1088872" y="2175942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2737373" y="4052831"/>
            <a:ext cx="4191196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82800" rIns="0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r-TR" sz="1400" i="1" dirty="0" smtClean="0"/>
              <a:t>Jeffrey Gitomer 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"/>
            <a:ext cx="2395994" cy="20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28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Siz Kaç Defa Denersiniz?</a:t>
            </a:r>
            <a:endParaRPr lang="tr-TR" dirty="0"/>
          </a:p>
        </p:txBody>
      </p:sp>
      <p:sp>
        <p:nvSpPr>
          <p:cNvPr id="15" name="AutoShap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36983" y="1844824"/>
            <a:ext cx="6735417" cy="2131343"/>
          </a:xfrm>
          <a:prstGeom prst="roundRect">
            <a:avLst>
              <a:gd name="adj" fmla="val 5875"/>
            </a:avLst>
          </a:prstGeom>
          <a:solidFill>
            <a:schemeClr val="bg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220663" indent="-220663" algn="ctr">
              <a:spcBef>
                <a:spcPct val="25000"/>
              </a:spcBef>
            </a:pPr>
            <a:r>
              <a:rPr lang="en-US" dirty="0" err="1" smtClean="0"/>
              <a:t>Başarının</a:t>
            </a:r>
            <a:r>
              <a:rPr lang="en-US" dirty="0" smtClean="0"/>
              <a:t> </a:t>
            </a:r>
            <a:r>
              <a:rPr lang="en-US" dirty="0" err="1"/>
              <a:t>anası</a:t>
            </a:r>
            <a:r>
              <a:rPr lang="en-US" dirty="0"/>
              <a:t> </a:t>
            </a:r>
            <a:r>
              <a:rPr lang="en-US" dirty="0" err="1"/>
              <a:t>babası</a:t>
            </a:r>
            <a:r>
              <a:rPr lang="en-US" dirty="0"/>
              <a:t> </a:t>
            </a:r>
            <a:r>
              <a:rPr lang="en-US" dirty="0" err="1"/>
              <a:t>çoktur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başarısızlık</a:t>
            </a:r>
            <a:r>
              <a:rPr lang="en-US" dirty="0"/>
              <a:t> </a:t>
            </a:r>
            <a:r>
              <a:rPr lang="en-US" dirty="0" err="1" smtClean="0"/>
              <a:t>yetimdi</a:t>
            </a:r>
            <a:r>
              <a:rPr lang="tr-TR" dirty="0" smtClean="0"/>
              <a:t>r.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1088872" y="2175942"/>
            <a:ext cx="348111" cy="420688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10" y="175"/>
              </a:cxn>
              <a:cxn ang="0">
                <a:pos x="8" y="177"/>
              </a:cxn>
              <a:cxn ang="0">
                <a:pos x="1" y="165"/>
              </a:cxn>
              <a:cxn ang="0">
                <a:pos x="26" y="26"/>
              </a:cxn>
              <a:cxn ang="0">
                <a:pos x="42" y="9"/>
              </a:cxn>
              <a:cxn ang="0">
                <a:pos x="68" y="0"/>
              </a:cxn>
              <a:cxn ang="0">
                <a:pos x="71" y="4"/>
              </a:cxn>
              <a:cxn ang="0">
                <a:pos x="71" y="5"/>
              </a:cxn>
              <a:cxn ang="0">
                <a:pos x="151" y="5"/>
              </a:cxn>
              <a:cxn ang="0">
                <a:pos x="91" y="175"/>
              </a:cxn>
              <a:cxn ang="0">
                <a:pos x="89" y="177"/>
              </a:cxn>
              <a:cxn ang="0">
                <a:pos x="81" y="165"/>
              </a:cxn>
              <a:cxn ang="0">
                <a:pos x="107" y="26"/>
              </a:cxn>
              <a:cxn ang="0">
                <a:pos x="122" y="9"/>
              </a:cxn>
              <a:cxn ang="0">
                <a:pos x="149" y="0"/>
              </a:cxn>
              <a:cxn ang="0">
                <a:pos x="151" y="4"/>
              </a:cxn>
              <a:cxn ang="0">
                <a:pos x="151" y="5"/>
              </a:cxn>
            </a:cxnLst>
            <a:rect l="0" t="0" r="r" b="b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gray">
          <a:xfrm flipV="1">
            <a:off x="8532440" y="3944416"/>
            <a:ext cx="348111" cy="420688"/>
          </a:xfrm>
          <a:custGeom>
            <a:avLst/>
            <a:gdLst>
              <a:gd name="T0" fmla="*/ 71 w 151"/>
              <a:gd name="T1" fmla="*/ 5 h 177"/>
              <a:gd name="T2" fmla="*/ 10 w 151"/>
              <a:gd name="T3" fmla="*/ 175 h 177"/>
              <a:gd name="T4" fmla="*/ 8 w 151"/>
              <a:gd name="T5" fmla="*/ 177 h 177"/>
              <a:gd name="T6" fmla="*/ 1 w 151"/>
              <a:gd name="T7" fmla="*/ 165 h 177"/>
              <a:gd name="T8" fmla="*/ 26 w 151"/>
              <a:gd name="T9" fmla="*/ 26 h 177"/>
              <a:gd name="T10" fmla="*/ 42 w 151"/>
              <a:gd name="T11" fmla="*/ 9 h 177"/>
              <a:gd name="T12" fmla="*/ 68 w 151"/>
              <a:gd name="T13" fmla="*/ 0 h 177"/>
              <a:gd name="T14" fmla="*/ 71 w 151"/>
              <a:gd name="T15" fmla="*/ 4 h 177"/>
              <a:gd name="T16" fmla="*/ 71 w 151"/>
              <a:gd name="T17" fmla="*/ 5 h 177"/>
              <a:gd name="T18" fmla="*/ 151 w 151"/>
              <a:gd name="T19" fmla="*/ 5 h 177"/>
              <a:gd name="T20" fmla="*/ 91 w 151"/>
              <a:gd name="T21" fmla="*/ 175 h 177"/>
              <a:gd name="T22" fmla="*/ 89 w 151"/>
              <a:gd name="T23" fmla="*/ 177 h 177"/>
              <a:gd name="T24" fmla="*/ 81 w 151"/>
              <a:gd name="T25" fmla="*/ 165 h 177"/>
              <a:gd name="T26" fmla="*/ 107 w 151"/>
              <a:gd name="T27" fmla="*/ 26 h 177"/>
              <a:gd name="T28" fmla="*/ 122 w 151"/>
              <a:gd name="T29" fmla="*/ 9 h 177"/>
              <a:gd name="T30" fmla="*/ 149 w 151"/>
              <a:gd name="T31" fmla="*/ 0 h 177"/>
              <a:gd name="T32" fmla="*/ 151 w 151"/>
              <a:gd name="T33" fmla="*/ 4 h 177"/>
              <a:gd name="T34" fmla="*/ 151 w 151"/>
              <a:gd name="T35" fmla="*/ 5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77"/>
              <a:gd name="T56" fmla="*/ 151 w 151"/>
              <a:gd name="T57" fmla="*/ 177 h 1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77">
                <a:moveTo>
                  <a:pt x="71" y="5"/>
                </a:moveTo>
                <a:cubicBezTo>
                  <a:pt x="71" y="32"/>
                  <a:pt x="44" y="125"/>
                  <a:pt x="10" y="175"/>
                </a:cubicBezTo>
                <a:cubicBezTo>
                  <a:pt x="9" y="176"/>
                  <a:pt x="9" y="177"/>
                  <a:pt x="8" y="177"/>
                </a:cubicBezTo>
                <a:cubicBezTo>
                  <a:pt x="6" y="177"/>
                  <a:pt x="0" y="170"/>
                  <a:pt x="1" y="165"/>
                </a:cubicBezTo>
                <a:cubicBezTo>
                  <a:pt x="16" y="110"/>
                  <a:pt x="24" y="48"/>
                  <a:pt x="26" y="26"/>
                </a:cubicBezTo>
                <a:cubicBezTo>
                  <a:pt x="26" y="21"/>
                  <a:pt x="31" y="13"/>
                  <a:pt x="42" y="9"/>
                </a:cubicBezTo>
                <a:cubicBezTo>
                  <a:pt x="51" y="4"/>
                  <a:pt x="65" y="0"/>
                  <a:pt x="68" y="0"/>
                </a:cubicBezTo>
                <a:cubicBezTo>
                  <a:pt x="70" y="0"/>
                  <a:pt x="71" y="1"/>
                  <a:pt x="71" y="4"/>
                </a:cubicBezTo>
                <a:lnTo>
                  <a:pt x="71" y="5"/>
                </a:lnTo>
                <a:close/>
                <a:moveTo>
                  <a:pt x="151" y="5"/>
                </a:moveTo>
                <a:cubicBezTo>
                  <a:pt x="151" y="32"/>
                  <a:pt x="125" y="125"/>
                  <a:pt x="91" y="175"/>
                </a:cubicBezTo>
                <a:cubicBezTo>
                  <a:pt x="90" y="176"/>
                  <a:pt x="90" y="177"/>
                  <a:pt x="89" y="177"/>
                </a:cubicBezTo>
                <a:cubicBezTo>
                  <a:pt x="87" y="177"/>
                  <a:pt x="80" y="169"/>
                  <a:pt x="81" y="165"/>
                </a:cubicBezTo>
                <a:cubicBezTo>
                  <a:pt x="97" y="110"/>
                  <a:pt x="105" y="48"/>
                  <a:pt x="107" y="26"/>
                </a:cubicBezTo>
                <a:cubicBezTo>
                  <a:pt x="107" y="21"/>
                  <a:pt x="111" y="13"/>
                  <a:pt x="122" y="9"/>
                </a:cubicBezTo>
                <a:cubicBezTo>
                  <a:pt x="131" y="4"/>
                  <a:pt x="147" y="0"/>
                  <a:pt x="149" y="0"/>
                </a:cubicBezTo>
                <a:cubicBezTo>
                  <a:pt x="151" y="0"/>
                  <a:pt x="151" y="1"/>
                  <a:pt x="151" y="4"/>
                </a:cubicBezTo>
                <a:lnTo>
                  <a:pt x="151" y="5"/>
                </a:ln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2737373" y="4052831"/>
            <a:ext cx="4191196" cy="3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82800" rIns="0"/>
          <a:lstStyle/>
          <a:p>
            <a:pPr algn="r">
              <a:spcBef>
                <a:spcPct val="0"/>
              </a:spcBef>
            </a:pPr>
            <a:r>
              <a:rPr lang="en-US" sz="1400" i="1" dirty="0">
                <a:solidFill>
                  <a:prstClr val="black"/>
                </a:solidFill>
              </a:rPr>
              <a:t>John F. Kennedy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36512" y="1484784"/>
            <a:ext cx="9144000" cy="2981238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11" y="5756"/>
            <a:ext cx="1591501" cy="1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58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Siz Kaç Defa Denersiniz?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9717"/>
            <a:ext cx="2304257" cy="233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69717"/>
            <a:ext cx="1801825" cy="23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89" y="1988840"/>
            <a:ext cx="3112307" cy="22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801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J0vrWLMU2hXGoHpDP7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992</Words>
  <Application>Microsoft Office PowerPoint</Application>
  <PresentationFormat>On-screen Show (4:3)</PresentationFormat>
  <Paragraphs>190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Bilişimle Dünyayı Değiştirenlerin  Liderlik Öğretileri </vt:lpstr>
      <vt:lpstr>Serdar Salepcioğlu</vt:lpstr>
      <vt:lpstr>PowerPoint Presentation</vt:lpstr>
      <vt:lpstr>AR-GE </vt:lpstr>
      <vt:lpstr>PowerPoint Presentation</vt:lpstr>
      <vt:lpstr>Yenilikçinin DNA’sı</vt:lpstr>
      <vt:lpstr>Networking</vt:lpstr>
      <vt:lpstr>Siz Kaç Defa Denersiniz?</vt:lpstr>
      <vt:lpstr>Siz Kaç Defa Denersiniz?</vt:lpstr>
      <vt:lpstr>İnovasyon Kültürü Nasıl Yaratılır? </vt:lpstr>
      <vt:lpstr>Yaygın Kültür x İnovasyon Kültürü</vt:lpstr>
      <vt:lpstr>PowerPoint Presentation</vt:lpstr>
      <vt:lpstr>Steve Jobs’dan  Liderlik Öğretileri </vt:lpstr>
      <vt:lpstr>Steve Jobs’dan  Liderlik Öğretileri </vt:lpstr>
      <vt:lpstr>Steve Jobs’dan  Liderlik Öğretileri </vt:lpstr>
      <vt:lpstr>Steve Jobs’dan  Liderlik Öğretileri </vt:lpstr>
      <vt:lpstr>Steve Jobs’dan  Liderlik Öğretileri </vt:lpstr>
      <vt:lpstr>Steve Jobs’dan  Liderlik Öğretileri </vt:lpstr>
      <vt:lpstr>Jeff Bezos’dan  Liderlik Öğretileri </vt:lpstr>
      <vt:lpstr>Jeff Bezos’dan  Liderlik Öğretileri </vt:lpstr>
      <vt:lpstr>Jeff Bezos’dan  Liderlik Öğretileri </vt:lpstr>
      <vt:lpstr>Bill Gates’ in Liderlik Öğretileri </vt:lpstr>
      <vt:lpstr>Bill Gates’ in Liderlik Öğretileri </vt:lpstr>
      <vt:lpstr>Serdar Salepcioğlu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Serdar Salepcioglu</dc:creator>
  <cp:lastModifiedBy>Serdar Salepcioglu</cp:lastModifiedBy>
  <cp:revision>131</cp:revision>
  <dcterms:created xsi:type="dcterms:W3CDTF">2011-03-09T11:54:43Z</dcterms:created>
  <dcterms:modified xsi:type="dcterms:W3CDTF">2012-05-30T19:08:05Z</dcterms:modified>
</cp:coreProperties>
</file>