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7"/>
  </p:notesMasterIdLst>
  <p:sldIdLst>
    <p:sldId id="257" r:id="rId2"/>
    <p:sldId id="308" r:id="rId3"/>
    <p:sldId id="309" r:id="rId4"/>
    <p:sldId id="31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44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2F2F"/>
    <a:srgbClr val="0099FF"/>
    <a:srgbClr val="99FF66"/>
    <a:srgbClr val="CCECFF"/>
    <a:srgbClr val="FFFFFF"/>
    <a:srgbClr val="C0C0C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9104" autoAdjust="0"/>
  </p:normalViewPr>
  <p:slideViewPr>
    <p:cSldViewPr>
      <p:cViewPr>
        <p:scale>
          <a:sx n="70" d="100"/>
          <a:sy n="70" d="100"/>
        </p:scale>
        <p:origin x="-143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41"/>
  <c:chart>
    <c:title>
      <c:tx>
        <c:rich>
          <a:bodyPr/>
          <a:lstStyle/>
          <a:p>
            <a:pPr>
              <a:defRPr sz="1600"/>
            </a:pPr>
            <a:r>
              <a:rPr lang="tr-TR" sz="1600" b="1" i="0" u="none" strike="noStrike" baseline="0" dirty="0" smtClean="0"/>
              <a:t>Ana Faaliyet Gruplarına Göre </a:t>
            </a:r>
          </a:p>
          <a:p>
            <a:pPr>
              <a:defRPr sz="1600"/>
            </a:pPr>
            <a:r>
              <a:rPr lang="tr-TR" sz="1600" b="1" i="0" u="none" strike="noStrike" baseline="0" dirty="0" smtClean="0"/>
              <a:t>Kapasite Raporu Dağılımı</a:t>
            </a:r>
            <a:endParaRPr lang="en-US" sz="1600" dirty="0"/>
          </a:p>
        </c:rich>
      </c:tx>
      <c:layout>
        <c:manualLayout>
          <c:xMode val="edge"/>
          <c:yMode val="edge"/>
          <c:x val="0.22554855643044636"/>
          <c:y val="4.0740740740740772E-2"/>
        </c:manualLayout>
      </c:layout>
      <c:overlay val="1"/>
    </c:title>
    <c:view3D>
      <c:rAngAx val="1"/>
    </c:view3D>
    <c:sideWall>
      <c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numFmt formatCode="#,##0.00" sourceLinked="0"/>
            <c:txPr>
              <a:bodyPr/>
              <a:lstStyle/>
              <a:p>
                <a:pPr>
                  <a:defRPr sz="9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Sayfa1!$A$2:$A$14</c:f>
              <c:strCache>
                <c:ptCount val="13"/>
                <c:pt idx="0">
                  <c:v>Fabrikasyon metal ürünleri imalatı (makine ve teçhizat hariç)</c:v>
                </c:pt>
                <c:pt idx="1">
                  <c:v>Tekstil ürünlerinin imalatı</c:v>
                </c:pt>
                <c:pt idx="2">
                  <c:v>Giyim eşyalarının imalatı</c:v>
                </c:pt>
                <c:pt idx="3">
                  <c:v>Kimyasalların ve kimyasal ürünlerin imalatı</c:v>
                </c:pt>
                <c:pt idx="4">
                  <c:v>Diğer madencilik ve taş ocakçılığı</c:v>
                </c:pt>
                <c:pt idx="5">
                  <c:v>Mobilya imalatı</c:v>
                </c:pt>
                <c:pt idx="6">
                  <c:v>Elektrikli teçhizat imalatı</c:v>
                </c:pt>
                <c:pt idx="7">
                  <c:v>Motorlu kara taşıtı, treyler (römork) ve yarı treyler (yarı römork) imalatı</c:v>
                </c:pt>
                <c:pt idx="8">
                  <c:v>Yiyecek ve içecek hizmeti faaliyetleri </c:v>
                </c:pt>
                <c:pt idx="9">
                  <c:v>Kağıt ve kağıt ürünlerinin imalatı</c:v>
                </c:pt>
                <c:pt idx="10">
                  <c:v>Toptan ticaret (Motorlu kara taşıtları ve motosikletler hariç) </c:v>
                </c:pt>
                <c:pt idx="11">
                  <c:v>Ormancılık ile endüstriyel ve yakacak odun üretimi </c:v>
                </c:pt>
                <c:pt idx="12">
                  <c:v>Bitkisel ve hayvansal üretim ile avcılık ve ilgili hizmet faaliyetleri </c:v>
                </c:pt>
              </c:strCache>
            </c:strRef>
          </c:cat>
          <c:val>
            <c:numRef>
              <c:f>Sayfa1!$B$2:$B$14</c:f>
              <c:numCache>
                <c:formatCode>General</c:formatCode>
                <c:ptCount val="13"/>
                <c:pt idx="0">
                  <c:v>9.4500000000000028</c:v>
                </c:pt>
                <c:pt idx="1">
                  <c:v>8.66</c:v>
                </c:pt>
                <c:pt idx="2">
                  <c:v>5.68</c:v>
                </c:pt>
                <c:pt idx="3">
                  <c:v>4.21</c:v>
                </c:pt>
                <c:pt idx="4">
                  <c:v>3.9099999999999997</c:v>
                </c:pt>
                <c:pt idx="5">
                  <c:v>3.5</c:v>
                </c:pt>
                <c:pt idx="6">
                  <c:v>2.7800000000000002</c:v>
                </c:pt>
                <c:pt idx="7">
                  <c:v>2.3199999999999985</c:v>
                </c:pt>
                <c:pt idx="8">
                  <c:v>2.09</c:v>
                </c:pt>
                <c:pt idx="9">
                  <c:v>1.57</c:v>
                </c:pt>
                <c:pt idx="10">
                  <c:v>0.25</c:v>
                </c:pt>
                <c:pt idx="11">
                  <c:v>1.0000000000000007E-2</c:v>
                </c:pt>
                <c:pt idx="12">
                  <c:v>0.38000000000000017</c:v>
                </c:pt>
              </c:numCache>
            </c:numRef>
          </c:val>
        </c:ser>
        <c:dLbls>
          <c:showVal val="1"/>
        </c:dLbls>
        <c:shape val="box"/>
        <c:axId val="119521664"/>
        <c:axId val="119523200"/>
        <c:axId val="0"/>
      </c:bar3DChart>
      <c:catAx>
        <c:axId val="11952166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19523200"/>
        <c:crosses val="autoZero"/>
        <c:lblAlgn val="ctr"/>
        <c:lblOffset val="100"/>
        <c:tickLblSkip val="1"/>
      </c:catAx>
      <c:valAx>
        <c:axId val="119523200"/>
        <c:scaling>
          <c:orientation val="minMax"/>
        </c:scaling>
        <c:axPos val="l"/>
        <c:majorGridlines/>
        <c:numFmt formatCode="#,##0.00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119521664"/>
        <c:crossesAt val="1"/>
        <c:crossBetween val="between"/>
      </c:valAx>
      <c:spPr>
        <a:gradFill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0.64722222222222225"/>
          <c:y val="5.3937007874016029E-4"/>
          <c:w val="0.34444444444444478"/>
          <c:h val="0.95818051910177882"/>
        </c:manualLayout>
      </c:layout>
      <c:txPr>
        <a:bodyPr/>
        <a:lstStyle/>
        <a:p>
          <a:pPr>
            <a:defRPr sz="1200"/>
          </a:pPr>
          <a:endParaRPr lang="tr-TR"/>
        </a:p>
      </c:txPr>
    </c:legend>
    <c:plotVisOnly val="1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45"/>
  <c:chart>
    <c:view3D>
      <c:perspective val="30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002133948128414E-2"/>
          <c:y val="2.3248184552298767E-2"/>
          <c:w val="0.79882428434747743"/>
          <c:h val="0.91642254199013895"/>
        </c:manualLayout>
      </c:layout>
      <c:bar3DChart>
        <c:barDir val="col"/>
        <c:grouping val="percentStacked"/>
        <c:ser>
          <c:idx val="0"/>
          <c:order val="0"/>
          <c:tx>
            <c:strRef>
              <c:f>Sayfa1!$B$1</c:f>
              <c:strCache>
                <c:ptCount val="1"/>
                <c:pt idx="0">
                  <c:v>Mühendis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Sayfa1!$A$2:$A$7</c:f>
              <c:strCache>
                <c:ptCount val="6"/>
                <c:pt idx="0">
                  <c:v>ANKARA</c:v>
                </c:pt>
                <c:pt idx="1">
                  <c:v>BALIKESİR</c:v>
                </c:pt>
                <c:pt idx="2">
                  <c:v>BİLECİK</c:v>
                </c:pt>
                <c:pt idx="3">
                  <c:v>ESKİŞEHİR</c:v>
                </c:pt>
                <c:pt idx="4">
                  <c:v>İSTANBUL</c:v>
                </c:pt>
                <c:pt idx="5">
                  <c:v>KÜTAHYA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11.34</c:v>
                </c:pt>
                <c:pt idx="1">
                  <c:v>1.234</c:v>
                </c:pt>
                <c:pt idx="2">
                  <c:v>1.24</c:v>
                </c:pt>
                <c:pt idx="3">
                  <c:v>1.9600000000000006</c:v>
                </c:pt>
                <c:pt idx="4">
                  <c:v>11.9</c:v>
                </c:pt>
                <c:pt idx="5">
                  <c:v>799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Teknisyen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Sayfa1!$A$2:$A$7</c:f>
              <c:strCache>
                <c:ptCount val="6"/>
                <c:pt idx="0">
                  <c:v>ANKARA</c:v>
                </c:pt>
                <c:pt idx="1">
                  <c:v>BALIKESİR</c:v>
                </c:pt>
                <c:pt idx="2">
                  <c:v>BİLECİK</c:v>
                </c:pt>
                <c:pt idx="3">
                  <c:v>ESKİŞEHİR</c:v>
                </c:pt>
                <c:pt idx="4">
                  <c:v>İSTANBUL</c:v>
                </c:pt>
                <c:pt idx="5">
                  <c:v>KÜTAHYA</c:v>
                </c:pt>
              </c:strCache>
            </c:strRef>
          </c:cat>
          <c:val>
            <c:numRef>
              <c:f>Sayfa1!$C$2:$C$7</c:f>
              <c:numCache>
                <c:formatCode>General</c:formatCode>
                <c:ptCount val="6"/>
                <c:pt idx="0">
                  <c:v>12.25</c:v>
                </c:pt>
                <c:pt idx="1">
                  <c:v>1.1800000000000006</c:v>
                </c:pt>
                <c:pt idx="2">
                  <c:v>1.1800000000000006</c:v>
                </c:pt>
                <c:pt idx="3">
                  <c:v>2.3899999999999997</c:v>
                </c:pt>
                <c:pt idx="4">
                  <c:v>12.67</c:v>
                </c:pt>
                <c:pt idx="5">
                  <c:v>633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Usta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5"/>
              <c:layout>
                <c:manualLayout>
                  <c:x val="2.9629422249596391E-3"/>
                  <c:y val="5.3332960049273528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Sayfa1!$A$2:$A$7</c:f>
              <c:strCache>
                <c:ptCount val="6"/>
                <c:pt idx="0">
                  <c:v>ANKARA</c:v>
                </c:pt>
                <c:pt idx="1">
                  <c:v>BALIKESİR</c:v>
                </c:pt>
                <c:pt idx="2">
                  <c:v>BİLECİK</c:v>
                </c:pt>
                <c:pt idx="3">
                  <c:v>ESKİŞEHİR</c:v>
                </c:pt>
                <c:pt idx="4">
                  <c:v>İSTANBUL</c:v>
                </c:pt>
                <c:pt idx="5">
                  <c:v>KÜTAHYA</c:v>
                </c:pt>
              </c:strCache>
            </c:strRef>
          </c:cat>
          <c:val>
            <c:numRef>
              <c:f>Sayfa1!$D$2:$D$7</c:f>
              <c:numCache>
                <c:formatCode>General</c:formatCode>
                <c:ptCount val="6"/>
                <c:pt idx="0">
                  <c:v>13.79</c:v>
                </c:pt>
                <c:pt idx="1">
                  <c:v>2.8</c:v>
                </c:pt>
                <c:pt idx="2">
                  <c:v>2.7800000000000002</c:v>
                </c:pt>
                <c:pt idx="3">
                  <c:v>2.4</c:v>
                </c:pt>
                <c:pt idx="4">
                  <c:v>17.649999999999999</c:v>
                </c:pt>
                <c:pt idx="5">
                  <c:v>3.7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İşçi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Sayfa1!$A$2:$A$7</c:f>
              <c:strCache>
                <c:ptCount val="6"/>
                <c:pt idx="0">
                  <c:v>ANKARA</c:v>
                </c:pt>
                <c:pt idx="1">
                  <c:v>BALIKESİR</c:v>
                </c:pt>
                <c:pt idx="2">
                  <c:v>BİLECİK</c:v>
                </c:pt>
                <c:pt idx="3">
                  <c:v>ESKİŞEHİR</c:v>
                </c:pt>
                <c:pt idx="4">
                  <c:v>İSTANBUL</c:v>
                </c:pt>
                <c:pt idx="5">
                  <c:v>KÜTAHYA</c:v>
                </c:pt>
              </c:strCache>
            </c:strRef>
          </c:cat>
          <c:val>
            <c:numRef>
              <c:f>Sayfa1!$E$2:$E$7</c:f>
              <c:numCache>
                <c:formatCode>General</c:formatCode>
                <c:ptCount val="6"/>
                <c:pt idx="0">
                  <c:v>65</c:v>
                </c:pt>
                <c:pt idx="1">
                  <c:v>19.45</c:v>
                </c:pt>
                <c:pt idx="2">
                  <c:v>19.45</c:v>
                </c:pt>
                <c:pt idx="3">
                  <c:v>29.650000000000009</c:v>
                </c:pt>
                <c:pt idx="4">
                  <c:v>261</c:v>
                </c:pt>
                <c:pt idx="5">
                  <c:v>15.1</c:v>
                </c:pt>
              </c:numCache>
            </c:numRef>
          </c:val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İdari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900">
                    <a:solidFill>
                      <a:schemeClr val="tx1">
                        <a:lumMod val="95000"/>
                      </a:schemeClr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Sayfa1!$A$2:$A$7</c:f>
              <c:strCache>
                <c:ptCount val="6"/>
                <c:pt idx="0">
                  <c:v>ANKARA</c:v>
                </c:pt>
                <c:pt idx="1">
                  <c:v>BALIKESİR</c:v>
                </c:pt>
                <c:pt idx="2">
                  <c:v>BİLECİK</c:v>
                </c:pt>
                <c:pt idx="3">
                  <c:v>ESKİŞEHİR</c:v>
                </c:pt>
                <c:pt idx="4">
                  <c:v>İSTANBUL</c:v>
                </c:pt>
                <c:pt idx="5">
                  <c:v>KÜTAHYA</c:v>
                </c:pt>
              </c:strCache>
            </c:strRef>
          </c:cat>
          <c:val>
            <c:numRef>
              <c:f>Sayfa1!$F$2:$F$7</c:f>
              <c:numCache>
                <c:formatCode>General</c:formatCode>
                <c:ptCount val="6"/>
                <c:pt idx="0">
                  <c:v>16.256</c:v>
                </c:pt>
                <c:pt idx="1">
                  <c:v>3.3299999999999987</c:v>
                </c:pt>
                <c:pt idx="2">
                  <c:v>3.3299999999999987</c:v>
                </c:pt>
                <c:pt idx="3">
                  <c:v>3.18</c:v>
                </c:pt>
                <c:pt idx="4">
                  <c:v>43.96</c:v>
                </c:pt>
                <c:pt idx="5">
                  <c:v>1.8740000000000001</c:v>
                </c:pt>
              </c:numCache>
            </c:numRef>
          </c:val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Diğer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900">
                    <a:solidFill>
                      <a:schemeClr val="tx1">
                        <a:lumMod val="95000"/>
                      </a:schemeClr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Sayfa1!$A$2:$A$7</c:f>
              <c:strCache>
                <c:ptCount val="6"/>
                <c:pt idx="0">
                  <c:v>ANKARA</c:v>
                </c:pt>
                <c:pt idx="1">
                  <c:v>BALIKESİR</c:v>
                </c:pt>
                <c:pt idx="2">
                  <c:v>BİLECİK</c:v>
                </c:pt>
                <c:pt idx="3">
                  <c:v>ESKİŞEHİR</c:v>
                </c:pt>
                <c:pt idx="4">
                  <c:v>İSTANBUL</c:v>
                </c:pt>
                <c:pt idx="5">
                  <c:v>KÜTAHYA</c:v>
                </c:pt>
              </c:strCache>
            </c:strRef>
          </c:cat>
          <c:val>
            <c:numRef>
              <c:f>Sayfa1!$G$2:$G$7</c:f>
              <c:numCache>
                <c:formatCode>General</c:formatCode>
                <c:ptCount val="6"/>
                <c:pt idx="0">
                  <c:v>45</c:v>
                </c:pt>
                <c:pt idx="1">
                  <c:v>200</c:v>
                </c:pt>
                <c:pt idx="2">
                  <c:v>0</c:v>
                </c:pt>
                <c:pt idx="3">
                  <c:v>113</c:v>
                </c:pt>
                <c:pt idx="4">
                  <c:v>217</c:v>
                </c:pt>
                <c:pt idx="5">
                  <c:v>66</c:v>
                </c:pt>
              </c:numCache>
            </c:numRef>
          </c:val>
        </c:ser>
        <c:shape val="cylinder"/>
        <c:axId val="186713984"/>
        <c:axId val="186715520"/>
        <c:axId val="0"/>
      </c:bar3DChart>
      <c:catAx>
        <c:axId val="186713984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r-TR"/>
          </a:p>
        </c:txPr>
        <c:crossAx val="186715520"/>
        <c:crosses val="autoZero"/>
        <c:auto val="1"/>
        <c:lblAlgn val="ctr"/>
        <c:lblOffset val="100"/>
      </c:catAx>
      <c:valAx>
        <c:axId val="1867155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186713984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89116436630364759"/>
          <c:y val="7.5197002359441725E-2"/>
          <c:w val="9.9946807021473238E-2"/>
          <c:h val="0.83586259007247499"/>
        </c:manualLayout>
      </c:layout>
      <c:txPr>
        <a:bodyPr/>
        <a:lstStyle/>
        <a:p>
          <a:pPr>
            <a:defRPr sz="1000"/>
          </a:pPr>
          <a:endParaRPr lang="tr-TR"/>
        </a:p>
      </c:txPr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0.03906</cdr:x>
      <cdr:y>0.96875</cdr:y>
    </cdr:from>
    <cdr:to>
      <cdr:x>0.97657</cdr:x>
      <cdr:y>1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357158" y="6643710"/>
          <a:ext cx="8572560" cy="214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tr-TR" sz="800" dirty="0" smtClean="0">
              <a:solidFill>
                <a:schemeClr val="accent1">
                  <a:lumMod val="75000"/>
                </a:schemeClr>
              </a:solidFill>
            </a:rPr>
            <a:t>Kaynak :TOBB – Sanayi Veri Tabanı  </a:t>
          </a:r>
          <a:r>
            <a:rPr lang="tr-TR" sz="8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2011 </a:t>
          </a:r>
          <a:r>
            <a:rPr lang="tr-TR" sz="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yılı sonu itibari ile geçerliliği devam eden </a:t>
          </a:r>
          <a:r>
            <a:rPr lang="tr-TR" sz="8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tr-TR" sz="8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Kapasite </a:t>
          </a:r>
          <a:r>
            <a:rPr lang="tr-TR" sz="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Raporlarındaki bilgilerden derlenmiştir.</a:t>
          </a:r>
          <a:endParaRPr lang="tr-TR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0.95238</cdr:x>
      <cdr:y>0.03191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0" y="0"/>
          <a:ext cx="8572560" cy="214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tr-TR" sz="1100" b="1" dirty="0" smtClean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İllere Göre Kapasite Rapor Dağılımı </a:t>
          </a:r>
          <a:endParaRPr lang="tr-TR" sz="1100" dirty="0">
            <a:solidFill>
              <a:schemeClr val="tx1">
                <a:lumMod val="9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5A871-EFF6-415F-96F8-0879B85706A0}" type="datetimeFigureOut">
              <a:rPr lang="tr-TR" smtClean="0"/>
              <a:pPr/>
              <a:t>31.05.2012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8D2CF-68F3-4B3D-856A-8DE3A98F494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D2CF-68F3-4B3D-856A-8DE3A98F4947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437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5204-5BBF-4789-AC32-A3E46DFD5E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E0623-BA9D-4C76-8FC9-84DE56DF95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DCB0-FAD4-4BDB-A786-8E479EC305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C6A19-C48B-421B-8C1E-57FBA54699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929C-BFC1-45A8-8CA6-BD210411F5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420F8-8552-4C3D-93DD-F1F737304F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8B4B-FEA6-4BCD-8574-0F0FCE81D5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FA9C-EE69-4F6C-9664-6FFAEDCA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740C0-2CF0-453A-A7D6-42269FBDCE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3FA3B-C138-4D96-ABB1-E7FC4BAD86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0306F-C67A-4284-8814-9795F84FEC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82667-1200-4F01-A37C-02429F2F77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3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3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3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133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5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508D8E-F554-42D9-9D13-0AB1E6A3BA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0.png"/><Relationship Id="rId5" Type="http://schemas.openxmlformats.org/officeDocument/2006/relationships/image" Target="../media/image1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4.png"/><Relationship Id="rId7" Type="http://schemas.openxmlformats.org/officeDocument/2006/relationships/slide" Target="slide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slide" Target="slide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slide" Target="slide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4.png"/><Relationship Id="rId7" Type="http://schemas.openxmlformats.org/officeDocument/2006/relationships/slide" Target="slide26.xm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48.jpeg"/><Relationship Id="rId5" Type="http://schemas.openxmlformats.org/officeDocument/2006/relationships/slide" Target="slide24.xml"/><Relationship Id="rId10" Type="http://schemas.openxmlformats.org/officeDocument/2006/relationships/image" Target="../media/image47.jpe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27.jpeg"/><Relationship Id="rId4" Type="http://schemas.openxmlformats.org/officeDocument/2006/relationships/image" Target="../media/image8.png"/><Relationship Id="rId9" Type="http://schemas.openxmlformats.org/officeDocument/2006/relationships/image" Target="../media/image26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Resim" descr="miners-need-jo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06069"/>
            <a:ext cx="2571768" cy="17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Resim" descr="logo-buy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890" y="3043024"/>
            <a:ext cx="8949110" cy="125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 descr="000-metal-indust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6672"/>
            <a:ext cx="2286016" cy="171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Resim" descr="tekst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1010" y="476672"/>
            <a:ext cx="2357454" cy="172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12 Resim" descr="tar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869160"/>
            <a:ext cx="2448272" cy="1660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15 Dikdörtgen"/>
          <p:cNvSpPr/>
          <p:nvPr/>
        </p:nvSpPr>
        <p:spPr>
          <a:xfrm>
            <a:off x="3131840" y="1645930"/>
            <a:ext cx="258917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35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ÜRETMEK</a:t>
            </a:r>
            <a:endParaRPr lang="tr-TR" sz="35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2627784" y="2294002"/>
            <a:ext cx="397256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35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ÖZGÜRLÜKTÜR</a:t>
            </a:r>
            <a:endParaRPr lang="tr-TR" sz="35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42844" y="1964353"/>
            <a:ext cx="90011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tr-TR" sz="4000" b="1" dirty="0" err="1" smtClean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Treob</a:t>
            </a:r>
            <a:r>
              <a:rPr lang="tr-TR" sz="4000" b="1" dirty="0" smtClean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Üretim Sistemi</a:t>
            </a:r>
            <a:endParaRPr lang="tr-TR" sz="4000" b="1" cap="none" spc="0" dirty="0" smtClean="0">
              <a:ln w="5080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/>
            <a:endParaRPr lang="tr-TR" sz="2400" b="1" dirty="0">
              <a:ln w="50800"/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/>
            <a:r>
              <a:rPr lang="tr-TR" sz="4000" b="1" cap="none" spc="0" dirty="0" smtClean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Sistemini Tamamen Dokunmatik ve</a:t>
            </a:r>
          </a:p>
          <a:p>
            <a:pPr algn="just"/>
            <a:endParaRPr lang="tr-TR" sz="2400" b="1" dirty="0">
              <a:ln w="50800"/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/>
            <a:r>
              <a:rPr lang="tr-TR" sz="4000" b="1" cap="none" spc="0" dirty="0" smtClean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tr-TR" sz="4000" b="1" dirty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Wireless </a:t>
            </a:r>
            <a:r>
              <a:rPr lang="tr-TR" sz="4000" b="1" dirty="0" smtClean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Bilgi Akışı ile Desteklenen Yalın Üretim Yönetim Sistemidir.</a:t>
            </a:r>
          </a:p>
          <a:p>
            <a:pPr algn="just"/>
            <a:r>
              <a:rPr lang="tr-TR" sz="4000" b="1" cap="none" spc="0" dirty="0" smtClean="0">
                <a:ln w="5080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algn="just"/>
            <a:endParaRPr lang="tr-TR" sz="4000" b="1" cap="none" spc="0" dirty="0">
              <a:ln w="50800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1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4572008"/>
            <a:ext cx="1000100" cy="10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88066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6672"/>
            <a:ext cx="729615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Oguzhan SARI\Belgelerim\Karşıdan Yüklenenler\2685_20Icon\2685_20Icon\2685_20Icon\2685 Icon\39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857256" cy="85725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8 Dikdörtgen"/>
          <p:cNvSpPr/>
          <p:nvPr/>
        </p:nvSpPr>
        <p:spPr>
          <a:xfrm>
            <a:off x="0" y="2214554"/>
            <a:ext cx="90011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tr-TR" sz="4000" b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Treob</a:t>
            </a:r>
            <a:r>
              <a:rPr lang="tr-TR" sz="4000" b="1" dirty="0" smtClean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tr-TR" sz="4000" b="1" cap="none" spc="0" dirty="0" smtClean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</a:t>
            </a:r>
          </a:p>
          <a:p>
            <a:pPr algn="just"/>
            <a:r>
              <a:rPr lang="tr-TR" sz="4000" b="1" dirty="0" smtClean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</a:t>
            </a:r>
            <a:r>
              <a:rPr lang="tr-TR" sz="4000" b="1" cap="none" spc="0" dirty="0" smtClean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istemdeki sipariş girişlerini</a:t>
            </a:r>
            <a:r>
              <a:rPr lang="tr-TR" sz="4000" b="1" dirty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tr-TR" sz="4000" b="1" cap="none" spc="0" dirty="0" smtClean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belirlenmiş birimlere </a:t>
            </a:r>
            <a:r>
              <a:rPr lang="tr-TR" sz="40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SIFIR</a:t>
            </a:r>
            <a:r>
              <a:rPr lang="tr-TR" sz="4000" b="1" cap="none" spc="0" dirty="0" smtClean="0">
                <a:ln w="5080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tr-TR" sz="4000" b="1" cap="none" spc="0" dirty="0" smtClean="0">
                <a:ln w="5080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hata ile kanalize ederek noktasal verileri belirler.  </a:t>
            </a:r>
          </a:p>
          <a:p>
            <a:pPr algn="just"/>
            <a:endParaRPr lang="tr-TR" sz="4000" b="1" cap="none" spc="0" dirty="0">
              <a:ln w="50800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89090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6672"/>
            <a:ext cx="729615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1225689"/>
            <a:ext cx="9001156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tr-TR" b="1" cap="none" spc="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FAYDALARI:</a:t>
            </a:r>
          </a:p>
          <a:p>
            <a:pPr algn="just"/>
            <a:endParaRPr lang="tr-TR" b="1" cap="none" spc="0" dirty="0" smtClean="0">
              <a:ln w="5080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SİSTEMDEN ÇEKİLEN VERİLEN DAHA HIZLI BİR ŞEKİDE AKTARIMI</a:t>
            </a:r>
          </a:p>
          <a:p>
            <a:pPr marL="342900" indent="-342900" algn="just">
              <a:buFontTx/>
              <a:buAutoNum type="arabicPlain"/>
              <a:defRPr/>
            </a:pPr>
            <a:endParaRPr lang="tr-TR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KİŞİ BAZINDA PERFORMANS KRİTERLENİN BELİRLENMESİ</a:t>
            </a:r>
          </a:p>
          <a:p>
            <a:pPr marL="342900" indent="-342900" algn="just">
              <a:buFontTx/>
              <a:buAutoNum type="arabicPlain"/>
              <a:defRPr/>
            </a:pPr>
            <a:endParaRPr lang="tr-TR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GÜNLÜK  - HAFTALIK – AYLIK AKTARILAN SANAL İŞ EMİRLERİNE GÖRE TEZGAH VE </a:t>
            </a: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ATÖLYE </a:t>
            </a:r>
            <a:r>
              <a:rPr lang="tr-TR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DOLULUK ORANLARI</a:t>
            </a:r>
          </a:p>
          <a:p>
            <a:pPr marL="342900" indent="-342900" algn="just">
              <a:buFontTx/>
              <a:buAutoNum type="arabicPlain"/>
              <a:defRPr/>
            </a:pPr>
            <a:endParaRPr lang="tr-TR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BİR SONRAKİ YAPILCAK OLAN İŞ EMİRLERİNE TAM TEYİT VERME.</a:t>
            </a:r>
          </a:p>
          <a:p>
            <a:pPr marL="342900" indent="-342900" algn="just">
              <a:buFontTx/>
              <a:buAutoNum type="arabicPlain"/>
              <a:defRPr/>
            </a:pPr>
            <a:endParaRPr lang="tr-TR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PERSONEL  PDKS </a:t>
            </a:r>
            <a:r>
              <a:rPr lang="tr-TR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KARTLARINA YÜKLENEN VERİLERİ AYRIŞTIRMA .</a:t>
            </a:r>
          </a:p>
          <a:p>
            <a:pPr marL="342900" indent="-342900" algn="just">
              <a:buFontTx/>
              <a:buAutoNum type="arabicPlain"/>
              <a:defRPr/>
            </a:pPr>
            <a:endParaRPr lang="tr-TR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WİRELESS BİLGİ AKIŞI SAĞLANMASI İLE ORTADAN KALDIRILACAK OLAN OLAN KABLOLU BAĞLANTI</a:t>
            </a:r>
          </a:p>
          <a:p>
            <a:pPr marL="342900" indent="-342900" algn="just">
              <a:buFontTx/>
              <a:buAutoNum type="arabicPlain"/>
              <a:defRPr/>
            </a:pPr>
            <a:endParaRPr lang="tr-TR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İŞ </a:t>
            </a: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EMRİ DÖKÜMANTASYONUNUN </a:t>
            </a:r>
            <a:r>
              <a:rPr lang="tr-TR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TAMAMEN </a:t>
            </a: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KALDIRILMASI</a:t>
            </a:r>
          </a:p>
          <a:p>
            <a:pPr marL="342900" indent="-342900" algn="just">
              <a:buFontTx/>
              <a:buAutoNum type="arabicPlain"/>
              <a:defRPr/>
            </a:pPr>
            <a:endParaRPr lang="tr-TR" sz="14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ORTAK PAZAR YAPISI SAYESİNDE SATINALMA TEDARİKÇİLERİNİ BULMASI. HAMMALZEME KALEMLERİ İÇİN OLUŞTURULACAK İHALE TERMİNOLOJİSİ YAPISI.</a:t>
            </a:r>
          </a:p>
          <a:p>
            <a:pPr marL="342900" indent="-342900" algn="just">
              <a:buFontTx/>
              <a:buAutoNum type="arabicPlain"/>
              <a:defRPr/>
            </a:pPr>
            <a:endParaRPr lang="tr-TR" sz="14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HAMMADDEDEN BAŞLAYARAK, KAPI ÖNÜ FİYATLARINA KADAR GERÇEKÇİ MALİYET ANALİZİ.</a:t>
            </a:r>
          </a:p>
          <a:p>
            <a:pPr marL="342900" indent="-342900" algn="just">
              <a:buFontTx/>
              <a:buAutoNum type="arabicPlain"/>
              <a:defRPr/>
            </a:pPr>
            <a:r>
              <a:rPr lang="tr-TR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DOST FİRMALAR ARASI TEZGAH DOLULUK PAYLAŞIMI.</a:t>
            </a:r>
            <a:endParaRPr lang="tr-TR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endParaRPr lang="tr-TR" b="1" cap="none" spc="0" dirty="0">
              <a:ln w="5080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90114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7296151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72578"/>
            <a:ext cx="9144000" cy="33575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5 Resim" descr="professional-m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412" y="142852"/>
            <a:ext cx="4850145" cy="6858000"/>
          </a:xfrm>
          <a:prstGeom prst="rect">
            <a:avLst/>
          </a:prstGeom>
        </p:spPr>
      </p:pic>
      <p:sp>
        <p:nvSpPr>
          <p:cNvPr id="9" name="1 Başlık"/>
          <p:cNvSpPr txBox="1">
            <a:spLocks/>
          </p:cNvSpPr>
          <p:nvPr/>
        </p:nvSpPr>
        <p:spPr bwMode="auto">
          <a:xfrm>
            <a:off x="3357554" y="1993400"/>
            <a:ext cx="52468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Müşteri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tarafından verilen sipariş değerlendirmesinde tezgah kapasite ve doluluk oranlarına göre anlık olarak geri bildirimin yapılması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4860032" y="4729704"/>
            <a:ext cx="321471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Kesinleşen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siparişler için tedarik zincirinin uygulanması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8722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7430"/>
            <a:ext cx="6180534" cy="86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Oguzhan SARI\Belgelerim\Karşıdan Yüklenenler\2685_20Icon\2685_20Icon\2685_20Icon\2685 Icon\00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0" y="0"/>
            <a:ext cx="1071570" cy="107157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5 Dikdörtgen"/>
          <p:cNvSpPr/>
          <p:nvPr/>
        </p:nvSpPr>
        <p:spPr>
          <a:xfrm>
            <a:off x="3660754" y="980728"/>
            <a:ext cx="2776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3200" b="1" cap="none" spc="0" dirty="0" smtClean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UYGULAMA</a:t>
            </a:r>
            <a:endParaRPr lang="tr-TR" sz="3200" b="1" cap="none" spc="0" dirty="0">
              <a:ln w="50800"/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7" name="Picture 2" descr="C:\Documents and Settings\kursatb\Desktop\İkon\İkonlar\Illustra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142876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 bwMode="auto">
          <a:xfrm>
            <a:off x="3786182" y="1571612"/>
            <a:ext cx="3286148" cy="3385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</a:rPr>
              <a:t>Kaynaklı Birleştirme Atölyeleri</a:t>
            </a:r>
          </a:p>
        </p:txBody>
      </p:sp>
      <p:pic>
        <p:nvPicPr>
          <p:cNvPr id="9" name="Picture 36" descr="C:\Documents and Settings\Oguzhan SARI\Belgelerim\Karşıdan Yüklenenler\2685_20Icon\2685_20Icon\2685_20Icon\2685 Icon\44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680" y="2428868"/>
            <a:ext cx="609600" cy="609600"/>
          </a:xfrm>
          <a:prstGeom prst="rect">
            <a:avLst/>
          </a:prstGeom>
          <a:noFill/>
        </p:spPr>
      </p:pic>
      <p:pic>
        <p:nvPicPr>
          <p:cNvPr id="11" name="Picture 3" descr="C:\Documents and Settings\Oguzhan SARI\Belgelerim\Karşıdan Yüklenenler\2685_20Icon\2685_20Icon\2685_20Icon\2685 Icon\044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285992"/>
            <a:ext cx="928694" cy="928694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 bwMode="auto">
          <a:xfrm>
            <a:off x="1071538" y="1714488"/>
            <a:ext cx="142876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Planlama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15 Dirsek Bağlayıcısı"/>
          <p:cNvCxnSpPr>
            <a:stCxn id="7" idx="1"/>
            <a:endCxn id="11" idx="1"/>
          </p:cNvCxnSpPr>
          <p:nvPr/>
        </p:nvCxnSpPr>
        <p:spPr>
          <a:xfrm rot="10800000" flipH="1" flipV="1">
            <a:off x="357158" y="714379"/>
            <a:ext cx="1000132" cy="2035959"/>
          </a:xfrm>
          <a:prstGeom prst="bentConnector3">
            <a:avLst>
              <a:gd name="adj1" fmla="val -2285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214554"/>
            <a:ext cx="500056" cy="5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617034" y="2786058"/>
            <a:ext cx="164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Wireless </a:t>
            </a:r>
            <a:r>
              <a:rPr lang="tr-TR" sz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bilgi </a:t>
            </a:r>
            <a:r>
              <a:rPr lang="tr-TR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akışı</a:t>
            </a:r>
          </a:p>
        </p:txBody>
      </p:sp>
      <p:cxnSp>
        <p:nvCxnSpPr>
          <p:cNvPr id="22" name="21 Düz Ok Bağlayıcısı"/>
          <p:cNvCxnSpPr>
            <a:stCxn id="11" idx="3"/>
            <a:endCxn id="30" idx="3"/>
          </p:cNvCxnSpPr>
          <p:nvPr/>
        </p:nvCxnSpPr>
        <p:spPr>
          <a:xfrm flipV="1">
            <a:off x="2285984" y="2748355"/>
            <a:ext cx="2428892" cy="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28 Dikdörtgen"/>
          <p:cNvSpPr/>
          <p:nvPr/>
        </p:nvSpPr>
        <p:spPr bwMode="auto">
          <a:xfrm>
            <a:off x="1285852" y="3929066"/>
            <a:ext cx="2928958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SİSTEM   BİLGİLERİ 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714876" y="2029424"/>
            <a:ext cx="1005262" cy="14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cxnSp>
        <p:nvCxnSpPr>
          <p:cNvPr id="39" name="38 Dirsek Bağlayıcısı"/>
          <p:cNvCxnSpPr>
            <a:stCxn id="30" idx="2"/>
            <a:endCxn id="29" idx="0"/>
          </p:cNvCxnSpPr>
          <p:nvPr/>
        </p:nvCxnSpPr>
        <p:spPr>
          <a:xfrm rot="5400000">
            <a:off x="3753029" y="2464587"/>
            <a:ext cx="461781" cy="2467176"/>
          </a:xfrm>
          <a:prstGeom prst="bentConnector3">
            <a:avLst>
              <a:gd name="adj1" fmla="val 51088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156" name="Picture 4" descr="C:\Documents and Settings\Oguzhan SARI\Belgelerim\Karşıdan Yüklenenler\2685_20Icon\2685_20Icon\2685_20Icon\2685 Icon\06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3786190"/>
            <a:ext cx="933448" cy="933448"/>
          </a:xfrm>
          <a:prstGeom prst="rect">
            <a:avLst/>
          </a:prstGeom>
          <a:noFill/>
        </p:spPr>
      </p:pic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691680" y="5085184"/>
            <a:ext cx="2441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SİPARİŞ SEVK TARİHLERİ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1598706" y="6226166"/>
            <a:ext cx="16818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DEPO BİLGİLERİ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1619672" y="4653136"/>
            <a:ext cx="1903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OPERASYON TAKİP </a:t>
            </a:r>
          </a:p>
        </p:txBody>
      </p:sp>
      <p:pic>
        <p:nvPicPr>
          <p:cNvPr id="49157" name="Picture 5" descr="C:\Documents and Settings\Oguzhan SARI\Belgelerim\Karşıdan Yüklenenler\2685_20Icon\2685_20Icon\2685_20Icon\2685 Icon\127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4581128"/>
            <a:ext cx="428628" cy="428628"/>
          </a:xfrm>
          <a:prstGeom prst="rect">
            <a:avLst/>
          </a:prstGeom>
          <a:noFill/>
        </p:spPr>
      </p:pic>
      <p:cxnSp>
        <p:nvCxnSpPr>
          <p:cNvPr id="47" name="46 Dirsek Bağlayıcısı"/>
          <p:cNvCxnSpPr>
            <a:stCxn id="49156" idx="1"/>
            <a:endCxn id="49157" idx="1"/>
          </p:cNvCxnSpPr>
          <p:nvPr/>
        </p:nvCxnSpPr>
        <p:spPr>
          <a:xfrm rot="10800000" flipH="1" flipV="1">
            <a:off x="357158" y="4252914"/>
            <a:ext cx="902474" cy="542528"/>
          </a:xfrm>
          <a:prstGeom prst="bentConnector3">
            <a:avLst>
              <a:gd name="adj1" fmla="val -25330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9159" name="Picture 7" descr="C:\Documents and Settings\Oguzhan SARI\Belgelerim\Karşıdan Yüklenenler\2685_20Icon\2685_20Icon\2685_20Icon\2685 Icon\138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5085184"/>
            <a:ext cx="384172" cy="384172"/>
          </a:xfrm>
          <a:prstGeom prst="rect">
            <a:avLst/>
          </a:prstGeom>
          <a:noFill/>
        </p:spPr>
      </p:pic>
      <p:pic>
        <p:nvPicPr>
          <p:cNvPr id="49160" name="Picture 8" descr="C:\Documents and Settings\Oguzhan SARI\Belgelerim\Karşıdan Yüklenenler\2685_20Icon\2685_20Icon\2685_20Icon\2685 Icon\459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97180" y="6105458"/>
            <a:ext cx="477838" cy="477838"/>
          </a:xfrm>
          <a:prstGeom prst="rect">
            <a:avLst/>
          </a:prstGeom>
          <a:noFill/>
        </p:spPr>
      </p:pic>
      <p:cxnSp>
        <p:nvCxnSpPr>
          <p:cNvPr id="51" name="50 Dirsek Bağlayıcısı"/>
          <p:cNvCxnSpPr>
            <a:stCxn id="49156" idx="1"/>
            <a:endCxn id="49159" idx="1"/>
          </p:cNvCxnSpPr>
          <p:nvPr/>
        </p:nvCxnSpPr>
        <p:spPr>
          <a:xfrm rot="10800000" flipH="1" flipV="1">
            <a:off x="357158" y="4252914"/>
            <a:ext cx="902474" cy="1024356"/>
          </a:xfrm>
          <a:prstGeom prst="bentConnector3">
            <a:avLst>
              <a:gd name="adj1" fmla="val -25330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54 Dirsek Bağlayıcısı"/>
          <p:cNvCxnSpPr>
            <a:stCxn id="49156" idx="1"/>
            <a:endCxn id="49160" idx="1"/>
          </p:cNvCxnSpPr>
          <p:nvPr/>
        </p:nvCxnSpPr>
        <p:spPr>
          <a:xfrm rot="10800000" flipH="1" flipV="1">
            <a:off x="357158" y="4252913"/>
            <a:ext cx="840022" cy="2091463"/>
          </a:xfrm>
          <a:prstGeom prst="bentConnector3">
            <a:avLst>
              <a:gd name="adj1" fmla="val -27214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60 Dikdörtgen"/>
          <p:cNvSpPr/>
          <p:nvPr/>
        </p:nvSpPr>
        <p:spPr bwMode="auto">
          <a:xfrm>
            <a:off x="5000628" y="3929066"/>
            <a:ext cx="3214710" cy="52322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b="1" dirty="0" smtClean="0">
                <a:solidFill>
                  <a:schemeClr val="accent6">
                    <a:lumMod val="50000"/>
                  </a:schemeClr>
                </a:solidFill>
              </a:rPr>
              <a:t>PDKS kartlarla İş yüküne eleman </a:t>
            </a:r>
            <a:r>
              <a:rPr lang="tr-TR" sz="1400" b="1" dirty="0" err="1" smtClean="0">
                <a:solidFill>
                  <a:schemeClr val="accent6">
                    <a:lumMod val="50000"/>
                  </a:schemeClr>
                </a:solidFill>
              </a:rPr>
              <a:t>atalamaları</a:t>
            </a:r>
            <a:endParaRPr lang="tr-TR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2" name="61 Dirsek Bağlayıcısı"/>
          <p:cNvCxnSpPr>
            <a:stCxn id="30" idx="2"/>
            <a:endCxn id="61" idx="0"/>
          </p:cNvCxnSpPr>
          <p:nvPr/>
        </p:nvCxnSpPr>
        <p:spPr>
          <a:xfrm rot="16200000" flipH="1">
            <a:off x="5681855" y="3002937"/>
            <a:ext cx="461781" cy="139047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8" name="Picture 22" descr="kartli_tanima_sistemi_pdk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9586" y="3857628"/>
            <a:ext cx="826785" cy="56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22"/>
          <p:cNvSpPr txBox="1">
            <a:spLocks noChangeArrowheads="1"/>
          </p:cNvSpPr>
          <p:nvPr/>
        </p:nvSpPr>
        <p:spPr bwMode="auto">
          <a:xfrm>
            <a:off x="5289722" y="4786322"/>
            <a:ext cx="21146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TANIMLAMASI</a:t>
            </a:r>
            <a:endParaRPr lang="tr-T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7" name="96 Dirsek Bağlayıcısı"/>
          <p:cNvCxnSpPr>
            <a:stCxn id="78" idx="3"/>
            <a:endCxn id="49162" idx="3"/>
          </p:cNvCxnSpPr>
          <p:nvPr/>
        </p:nvCxnSpPr>
        <p:spPr>
          <a:xfrm flipH="1">
            <a:off x="8001024" y="4141789"/>
            <a:ext cx="755347" cy="787409"/>
          </a:xfrm>
          <a:prstGeom prst="bentConnector3">
            <a:avLst>
              <a:gd name="adj1" fmla="val -30264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9162" name="Picture 10" descr="C:\Documents and Settings\Oguzhan SARI\Belgelerim\Karşıdan Yüklenenler\2685_20Icon\2685_20Icon\2685_20Icon\2685 Icon\741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2396" y="4714884"/>
            <a:ext cx="428628" cy="428628"/>
          </a:xfrm>
          <a:prstGeom prst="rect">
            <a:avLst/>
          </a:prstGeom>
          <a:noFill/>
        </p:spPr>
      </p:pic>
      <p:sp>
        <p:nvSpPr>
          <p:cNvPr id="101" name="Text Box 22"/>
          <p:cNvSpPr txBox="1">
            <a:spLocks noChangeArrowheads="1"/>
          </p:cNvSpPr>
          <p:nvPr/>
        </p:nvSpPr>
        <p:spPr bwMode="auto">
          <a:xfrm>
            <a:off x="5289722" y="5357826"/>
            <a:ext cx="17459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ELEMAN ATAMASI</a:t>
            </a:r>
            <a:endParaRPr lang="tr-T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3" name="Picture 11" descr="C:\Documents and Settings\Oguzhan SARI\Belgelerim\Karşıdan Yüklenenler\2685_20Icon\2685_20Icon\2685_20Icon\2685 Icon\7415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34" y="5286388"/>
            <a:ext cx="365123" cy="365123"/>
          </a:xfrm>
          <a:prstGeom prst="rect">
            <a:avLst/>
          </a:prstGeom>
          <a:noFill/>
        </p:spPr>
      </p:pic>
      <p:cxnSp>
        <p:nvCxnSpPr>
          <p:cNvPr id="103" name="102 Dirsek Bağlayıcısı"/>
          <p:cNvCxnSpPr>
            <a:stCxn id="78" idx="3"/>
            <a:endCxn id="49163" idx="3"/>
          </p:cNvCxnSpPr>
          <p:nvPr/>
        </p:nvCxnSpPr>
        <p:spPr>
          <a:xfrm flipH="1">
            <a:off x="8008957" y="4141789"/>
            <a:ext cx="747414" cy="1327161"/>
          </a:xfrm>
          <a:prstGeom prst="bentConnector3">
            <a:avLst>
              <a:gd name="adj1" fmla="val -30585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5289722" y="5857892"/>
            <a:ext cx="1883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 BİTİMİ \ YENİ İŞ </a:t>
            </a:r>
            <a:endParaRPr lang="tr-T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5" name="Picture 13" descr="C:\Documents and Settings\Oguzhan SARI\Belgelerim\Karşıdan Yüklenenler\2685_20Icon\2685_20Icon\2685_20Icon\2685 Icon\434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0958" y="5715016"/>
            <a:ext cx="500066" cy="500066"/>
          </a:xfrm>
          <a:prstGeom prst="rect">
            <a:avLst/>
          </a:prstGeom>
          <a:noFill/>
        </p:spPr>
      </p:pic>
      <p:cxnSp>
        <p:nvCxnSpPr>
          <p:cNvPr id="109" name="108 Dirsek Bağlayıcısı"/>
          <p:cNvCxnSpPr>
            <a:stCxn id="78" idx="3"/>
            <a:endCxn id="49165" idx="3"/>
          </p:cNvCxnSpPr>
          <p:nvPr/>
        </p:nvCxnSpPr>
        <p:spPr>
          <a:xfrm flipH="1">
            <a:off x="8001024" y="4141789"/>
            <a:ext cx="755347" cy="1823260"/>
          </a:xfrm>
          <a:prstGeom prst="bentConnector3">
            <a:avLst>
              <a:gd name="adj1" fmla="val -30264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2" name="Text Box 22"/>
          <p:cNvSpPr txBox="1">
            <a:spLocks noChangeArrowheads="1"/>
          </p:cNvSpPr>
          <p:nvPr/>
        </p:nvSpPr>
        <p:spPr bwMode="auto">
          <a:xfrm>
            <a:off x="5279696" y="6429396"/>
            <a:ext cx="2382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SANAL BARKOT ATAMASI</a:t>
            </a:r>
            <a:endParaRPr lang="tr-T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6" name="Picture 14" descr="C:\Documents and Settings\Oguzhan SARI\Belgelerim\Karşıdan Yüklenenler\2685_20Icon\2685_20Icon\2685_20Icon\2685 Icon\796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96" y="6351548"/>
            <a:ext cx="428628" cy="428628"/>
          </a:xfrm>
          <a:prstGeom prst="rect">
            <a:avLst/>
          </a:prstGeom>
          <a:noFill/>
        </p:spPr>
      </p:pic>
      <p:cxnSp>
        <p:nvCxnSpPr>
          <p:cNvPr id="116" name="115 Dirsek Bağlayıcısı"/>
          <p:cNvCxnSpPr>
            <a:stCxn id="78" idx="3"/>
            <a:endCxn id="49166" idx="3"/>
          </p:cNvCxnSpPr>
          <p:nvPr/>
        </p:nvCxnSpPr>
        <p:spPr>
          <a:xfrm flipH="1">
            <a:off x="8001024" y="4141789"/>
            <a:ext cx="755347" cy="2424073"/>
          </a:xfrm>
          <a:prstGeom prst="bentConnector3">
            <a:avLst>
              <a:gd name="adj1" fmla="val -30264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48 Dirsek Bağlayıcısı"/>
          <p:cNvCxnSpPr>
            <a:stCxn id="49159" idx="2"/>
          </p:cNvCxnSpPr>
          <p:nvPr/>
        </p:nvCxnSpPr>
        <p:spPr>
          <a:xfrm rot="16200000" flipH="1">
            <a:off x="1655773" y="5265301"/>
            <a:ext cx="191892" cy="6000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2051720" y="5517232"/>
            <a:ext cx="104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Depo </a:t>
            </a:r>
            <a:r>
              <a:rPr lang="tr-TR" sz="1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mlz</a:t>
            </a:r>
            <a:r>
              <a:rPr lang="tr-TR" sz="1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  <a:endParaRPr lang="tr-TR" sz="1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4" name="48 Dirsek Bağlayıcısı"/>
          <p:cNvCxnSpPr/>
          <p:nvPr/>
        </p:nvCxnSpPr>
        <p:spPr>
          <a:xfrm>
            <a:off x="1451718" y="5469356"/>
            <a:ext cx="600002" cy="551932"/>
          </a:xfrm>
          <a:prstGeom prst="bentConnector3">
            <a:avLst>
              <a:gd name="adj1" fmla="val 9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38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1721" y="188641"/>
            <a:ext cx="5688631" cy="79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auto">
          <a:xfrm>
            <a:off x="928662" y="285728"/>
            <a:ext cx="4429156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Kaynaklı Birleştirme Atölyeleri</a:t>
            </a:r>
          </a:p>
        </p:txBody>
      </p:sp>
      <p:pic>
        <p:nvPicPr>
          <p:cNvPr id="5" name="Picture 36" descr="C:\Documents and Settings\Oguzhan SARI\Belgelerim\Karşıdan Yüklenenler\2685_20Icon\2685_20Icon\2685_20Icon\2685 Icon\44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14380" cy="714380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1428760" cy="20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7" name="6 Dikdörtgen"/>
          <p:cNvSpPr/>
          <p:nvPr/>
        </p:nvSpPr>
        <p:spPr bwMode="auto">
          <a:xfrm>
            <a:off x="1785918" y="1142984"/>
            <a:ext cx="250033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SİSTEM   BİLGİLERİ 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:\Documents and Settings\Oguzhan SARI\Belgelerim\Karşıdan Yüklenenler\2685_20Icon\2685_20Icon\2685_20Icon\2685 Icon\06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857232"/>
            <a:ext cx="933448" cy="933448"/>
          </a:xfrm>
          <a:prstGeom prst="rect">
            <a:avLst/>
          </a:prstGeom>
          <a:noFill/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57422" y="1714488"/>
            <a:ext cx="2568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2">
                    <a:lumMod val="50000"/>
                  </a:schemeClr>
                </a:solidFill>
              </a:rPr>
              <a:t>SİPARİŞ</a:t>
            </a:r>
            <a:r>
              <a:rPr lang="tr-TR" sz="1200" b="1" dirty="0">
                <a:solidFill>
                  <a:schemeClr val="bg2">
                    <a:lumMod val="50000"/>
                  </a:schemeClr>
                </a:solidFill>
              </a:rPr>
              <a:t> SEVK TARİHLERİ</a:t>
            </a:r>
          </a:p>
        </p:txBody>
      </p:sp>
      <p:pic>
        <p:nvPicPr>
          <p:cNvPr id="14" name="Picture 7" descr="C:\Documents and Settings\Oguzhan SARI\Belgelerim\Karşıdan Yüklenenler\2685_20Icon\2685_20Icon\2685_20Icon\2685 Icon\13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571612"/>
            <a:ext cx="466694" cy="466694"/>
          </a:xfrm>
          <a:prstGeom prst="rect">
            <a:avLst/>
          </a:prstGeom>
          <a:noFill/>
        </p:spPr>
      </p:pic>
      <p:sp>
        <p:nvSpPr>
          <p:cNvPr id="15" name="14 Dikdörtgen"/>
          <p:cNvSpPr/>
          <p:nvPr/>
        </p:nvSpPr>
        <p:spPr>
          <a:xfrm>
            <a:off x="2714612" y="2285992"/>
            <a:ext cx="2199640" cy="4001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Ağır Kaynak 1</a:t>
            </a:r>
            <a:endParaRPr lang="tr-T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714612" y="2786058"/>
            <a:ext cx="219964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Ağır Kaynak 2</a:t>
            </a:r>
            <a:endParaRPr lang="tr-T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2714612" y="3286124"/>
            <a:ext cx="219964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Ağır Kaynak 3</a:t>
            </a:r>
            <a:endParaRPr lang="tr-T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2714612" y="3786190"/>
            <a:ext cx="221457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 KAYNAK</a:t>
            </a:r>
            <a:endParaRPr lang="tr-T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9" name="AutoShape 1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64275" y="6215082"/>
            <a:ext cx="2879725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chemeClr val="bg2"/>
                </a:solidFill>
              </a:rPr>
              <a:t>ANA MENÜ </a:t>
            </a:r>
            <a:endParaRPr lang="tr-T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auto">
          <a:xfrm>
            <a:off x="928662" y="285728"/>
            <a:ext cx="4429156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Kaynaklı Birleştirme Atölyeleri</a:t>
            </a:r>
          </a:p>
        </p:txBody>
      </p:sp>
      <p:pic>
        <p:nvPicPr>
          <p:cNvPr id="5" name="Picture 36" descr="C:\Documents and Settings\Oguzhan SARI\Belgelerim\Karşıdan Yüklenenler\2685_20Icon\2685_20Icon\2685_20Icon\2685 Icon\44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14380" cy="714380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3429000"/>
            <a:ext cx="1428760" cy="20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7" name="6 Dikdörtgen"/>
          <p:cNvSpPr/>
          <p:nvPr/>
        </p:nvSpPr>
        <p:spPr bwMode="auto">
          <a:xfrm>
            <a:off x="1785918" y="1142984"/>
            <a:ext cx="250033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SİSTEM   BİLGİLERİ 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:\Documents and Settings\Oguzhan SARI\Belgelerim\Karşıdan Yüklenenler\2685_20Icon\2685_20Icon\2685_20Icon\2685 Icon\06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857232"/>
            <a:ext cx="933448" cy="933448"/>
          </a:xfrm>
          <a:prstGeom prst="rect">
            <a:avLst/>
          </a:prstGeom>
          <a:noFill/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57422" y="1714488"/>
            <a:ext cx="2568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2">
                    <a:lumMod val="50000"/>
                  </a:schemeClr>
                </a:solidFill>
              </a:rPr>
              <a:t>SİPARİŞ</a:t>
            </a:r>
            <a:r>
              <a:rPr lang="tr-TR" sz="1200" b="1" dirty="0">
                <a:solidFill>
                  <a:schemeClr val="bg2">
                    <a:lumMod val="50000"/>
                  </a:schemeClr>
                </a:solidFill>
              </a:rPr>
              <a:t> SEVK TARİHLERİ</a:t>
            </a:r>
          </a:p>
        </p:txBody>
      </p:sp>
      <p:pic>
        <p:nvPicPr>
          <p:cNvPr id="14" name="Picture 7" descr="C:\Documents and Settings\Oguzhan SARI\Belgelerim\Karşıdan Yüklenenler\2685_20Icon\2685_20Icon\2685_20Icon\2685 Icon\13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571612"/>
            <a:ext cx="466694" cy="466694"/>
          </a:xfrm>
          <a:prstGeom prst="rect">
            <a:avLst/>
          </a:prstGeom>
          <a:noFill/>
        </p:spPr>
      </p:pic>
      <p:sp>
        <p:nvSpPr>
          <p:cNvPr id="15" name="14 Dikdörtgen"/>
          <p:cNvSpPr/>
          <p:nvPr/>
        </p:nvSpPr>
        <p:spPr>
          <a:xfrm>
            <a:off x="2714612" y="2285992"/>
            <a:ext cx="2199640" cy="4001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Ağır Kaynak 1</a:t>
            </a:r>
            <a:endParaRPr lang="tr-T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857488" y="3217858"/>
            <a:ext cx="207170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Levha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857488" y="3649658"/>
            <a:ext cx="2071702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Profil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21" name="Text Box 2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857488" y="2786058"/>
            <a:ext cx="2071702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Köşe Parça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857488" y="4081458"/>
            <a:ext cx="207170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Altı köşe</a:t>
            </a:r>
          </a:p>
        </p:txBody>
      </p:sp>
      <p:sp>
        <p:nvSpPr>
          <p:cNvPr id="23" name="AutoShape 1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264275" y="6143644"/>
            <a:ext cx="2879725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chemeClr val="bg2"/>
                </a:solidFill>
              </a:rPr>
              <a:t>ANA MENÜ </a:t>
            </a:r>
            <a:endParaRPr lang="tr-T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auto">
          <a:xfrm>
            <a:off x="928662" y="285728"/>
            <a:ext cx="4429156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Kaynaklı Birleştirme Atölyeleri</a:t>
            </a:r>
          </a:p>
        </p:txBody>
      </p:sp>
      <p:pic>
        <p:nvPicPr>
          <p:cNvPr id="5" name="Picture 36" descr="C:\Documents and Settings\Oguzhan SARI\Belgelerim\Karşıdan Yüklenenler\2685_20Icon\2685_20Icon\2685_20Icon\2685 Icon\44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14380" cy="71438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 bwMode="auto">
          <a:xfrm>
            <a:off x="1785918" y="1142984"/>
            <a:ext cx="250033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SİSTEM   B İLG İLERİ 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:\Documents and Settings\Oguzhan SARI\Belgelerim\Karşıdan Yüklenenler\2685_20Icon\2685_20Icon\2685_20Icon\2685 Icon\06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857232"/>
            <a:ext cx="933448" cy="933448"/>
          </a:xfrm>
          <a:prstGeom prst="rect">
            <a:avLst/>
          </a:prstGeom>
          <a:noFill/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57422" y="1714488"/>
            <a:ext cx="2568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2">
                    <a:lumMod val="50000"/>
                  </a:schemeClr>
                </a:solidFill>
              </a:rPr>
              <a:t>SİPARİŞ</a:t>
            </a:r>
            <a:r>
              <a:rPr lang="tr-TR" sz="1200" b="1" dirty="0">
                <a:solidFill>
                  <a:schemeClr val="bg2">
                    <a:lumMod val="50000"/>
                  </a:schemeClr>
                </a:solidFill>
              </a:rPr>
              <a:t> SEVK TARİHLERİ</a:t>
            </a:r>
          </a:p>
        </p:txBody>
      </p:sp>
      <p:pic>
        <p:nvPicPr>
          <p:cNvPr id="14" name="Picture 7" descr="C:\Documents and Settings\Oguzhan SARI\Belgelerim\Karşıdan Yüklenenler\2685_20Icon\2685_20Icon\2685_20Icon\2685 Icon\1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571612"/>
            <a:ext cx="466694" cy="466694"/>
          </a:xfrm>
          <a:prstGeom prst="rect">
            <a:avLst/>
          </a:prstGeom>
          <a:noFill/>
        </p:spPr>
      </p:pic>
      <p:sp>
        <p:nvSpPr>
          <p:cNvPr id="15" name="14 Dikdörtgen"/>
          <p:cNvSpPr/>
          <p:nvPr/>
        </p:nvSpPr>
        <p:spPr>
          <a:xfrm>
            <a:off x="2714612" y="2285992"/>
            <a:ext cx="2199640" cy="4001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Ağır Kaynak 1</a:t>
            </a:r>
            <a:endParaRPr lang="tr-T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Text Box 2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715008" y="142852"/>
            <a:ext cx="2071702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Şase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5040313" y="1571612"/>
            <a:ext cx="4103687" cy="5048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ŞASE KM300/  83763050</a:t>
            </a:r>
            <a:endParaRPr lang="tr-TR" b="1" dirty="0">
              <a:solidFill>
                <a:schemeClr val="bg2"/>
              </a:solidFill>
            </a:endParaRPr>
          </a:p>
        </p:txBody>
      </p:sp>
      <p:graphicFrame>
        <p:nvGraphicFramePr>
          <p:cNvPr id="18" name="Group 156"/>
          <p:cNvGraphicFramePr>
            <a:graphicFrameLocks noGrp="1"/>
          </p:cNvGraphicFramePr>
          <p:nvPr>
            <p:ph/>
          </p:nvPr>
        </p:nvGraphicFramePr>
        <p:xfrm>
          <a:off x="142844" y="3071810"/>
          <a:ext cx="8786874" cy="2857520"/>
        </p:xfrm>
        <a:graphic>
          <a:graphicData uri="http://schemas.openxmlformats.org/drawingml/2006/table">
            <a:tbl>
              <a:tblPr/>
              <a:tblGrid>
                <a:gridCol w="1158546"/>
                <a:gridCol w="2208249"/>
                <a:gridCol w="754530"/>
                <a:gridCol w="1402063"/>
                <a:gridCol w="3263486"/>
              </a:tblGrid>
              <a:tr h="7315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Hf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83763050</a:t>
                      </a:r>
                      <a:b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( 4500903887 )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28.05.2010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ÜRETİME VERİLDİ ( 1404 )</a:t>
                      </a:r>
                      <a:b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Hf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83763050</a:t>
                      </a:r>
                      <a:b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( 4500016909 )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11.06.2010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ÜRETİME VERİLDİ ( 1071 )</a:t>
                      </a:r>
                      <a:b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Hf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83763050</a:t>
                      </a:r>
                      <a:b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( 4500016909 )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02.07.2010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ÜRETİME VERİLDİ ( 1346 )</a:t>
                      </a:r>
                      <a:b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6629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Hf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83763050</a:t>
                      </a:r>
                      <a:b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( 4500016909 )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30.07.2010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ÜRETİME VERİLMEDİ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tx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3" name="AutoShape 1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643702" y="6357958"/>
            <a:ext cx="2500298" cy="361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600" b="1">
                <a:solidFill>
                  <a:schemeClr val="bg2"/>
                </a:solidFill>
              </a:rPr>
              <a:t>ANA MENÜ </a:t>
            </a:r>
          </a:p>
        </p:txBody>
      </p:sp>
      <p:sp>
        <p:nvSpPr>
          <p:cNvPr id="24" name="AutoShape 1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6357958"/>
            <a:ext cx="2000232" cy="361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bg2"/>
                </a:solidFill>
              </a:rPr>
              <a:t>DEPO MLZ </a:t>
            </a:r>
            <a:endParaRPr lang="tr-TR" sz="1600" dirty="0">
              <a:solidFill>
                <a:schemeClr val="bg2"/>
              </a:solidFill>
            </a:endParaRPr>
          </a:p>
        </p:txBody>
      </p:sp>
      <p:sp>
        <p:nvSpPr>
          <p:cNvPr id="25" name="AutoShape 1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143108" y="6357958"/>
            <a:ext cx="2400310" cy="361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bg2"/>
                </a:solidFill>
              </a:rPr>
              <a:t>İNCELE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auto">
          <a:xfrm>
            <a:off x="928662" y="285728"/>
            <a:ext cx="4429156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Kaynaklı Birleştirme Atölyeleri</a:t>
            </a:r>
          </a:p>
        </p:txBody>
      </p:sp>
      <p:pic>
        <p:nvPicPr>
          <p:cNvPr id="5" name="Picture 36" descr="C:\Documents and Settings\Oguzhan SARI\Belgelerim\Karşıdan Yüklenenler\2685_20Icon\2685_20Icon\2685_20Icon\2685 Icon\44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14380" cy="71438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 bwMode="auto">
          <a:xfrm>
            <a:off x="1785918" y="1142984"/>
            <a:ext cx="250033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SİSTEM   B İLG İLERİ 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:\Documents and Settings\Oguzhan SARI\Belgelerim\Karşıdan Yüklenenler\2685_20Icon\2685_20Icon\2685_20Icon\2685 Icon\06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857232"/>
            <a:ext cx="933448" cy="933448"/>
          </a:xfrm>
          <a:prstGeom prst="rect">
            <a:avLst/>
          </a:prstGeom>
          <a:noFill/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57422" y="1714488"/>
            <a:ext cx="2568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2">
                    <a:lumMod val="50000"/>
                  </a:schemeClr>
                </a:solidFill>
              </a:rPr>
              <a:t>SİPARİŞ</a:t>
            </a:r>
            <a:r>
              <a:rPr lang="tr-TR" sz="1200" b="1" dirty="0">
                <a:solidFill>
                  <a:schemeClr val="bg2">
                    <a:lumMod val="50000"/>
                  </a:schemeClr>
                </a:solidFill>
              </a:rPr>
              <a:t> SEVK TARİHLERİ</a:t>
            </a:r>
          </a:p>
        </p:txBody>
      </p:sp>
      <p:pic>
        <p:nvPicPr>
          <p:cNvPr id="14" name="Picture 7" descr="C:\Documents and Settings\Oguzhan SARI\Belgelerim\Karşıdan Yüklenenler\2685_20Icon\2685_20Icon\2685_20Icon\2685 Icon\1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571612"/>
            <a:ext cx="466694" cy="466694"/>
          </a:xfrm>
          <a:prstGeom prst="rect">
            <a:avLst/>
          </a:prstGeom>
          <a:noFill/>
        </p:spPr>
      </p:pic>
      <p:sp>
        <p:nvSpPr>
          <p:cNvPr id="15" name="14 Dikdörtgen"/>
          <p:cNvSpPr/>
          <p:nvPr/>
        </p:nvSpPr>
        <p:spPr>
          <a:xfrm>
            <a:off x="2786050" y="2071678"/>
            <a:ext cx="2199640" cy="4001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Ağır Kaynak 1</a:t>
            </a:r>
            <a:endParaRPr lang="tr-T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Text Box 2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715008" y="142852"/>
            <a:ext cx="2071702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Şase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5040313" y="2000240"/>
            <a:ext cx="4103687" cy="5048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Şase KM300</a:t>
            </a:r>
            <a:r>
              <a:rPr lang="tr-TR" b="1" dirty="0">
                <a:solidFill>
                  <a:schemeClr val="bg2"/>
                </a:solidFill>
              </a:rPr>
              <a:t>/  83763050</a:t>
            </a:r>
          </a:p>
        </p:txBody>
      </p:sp>
      <p:sp>
        <p:nvSpPr>
          <p:cNvPr id="23" name="AutoShape 1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643702" y="6215082"/>
            <a:ext cx="2071702" cy="361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bg2"/>
                </a:solidFill>
              </a:rPr>
              <a:t>ANA MENÜ </a:t>
            </a:r>
          </a:p>
        </p:txBody>
      </p:sp>
      <p:sp>
        <p:nvSpPr>
          <p:cNvPr id="24" name="AutoShape 1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14282" y="6215082"/>
            <a:ext cx="2000232" cy="361949"/>
          </a:xfrm>
          <a:prstGeom prst="roundRect">
            <a:avLst>
              <a:gd name="adj" fmla="val 50000"/>
            </a:avLst>
          </a:prstGeom>
          <a:solidFill>
            <a:srgbClr val="99FF6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600" b="1" dirty="0" smtClean="0">
                <a:solidFill>
                  <a:schemeClr val="bg2"/>
                </a:solidFill>
              </a:rPr>
              <a:t>Stok Hareketleri</a:t>
            </a:r>
            <a:endParaRPr lang="tr-TR" sz="1600" dirty="0">
              <a:solidFill>
                <a:schemeClr val="bg2"/>
              </a:solidFill>
            </a:endParaRPr>
          </a:p>
        </p:txBody>
      </p:sp>
      <p:sp>
        <p:nvSpPr>
          <p:cNvPr id="25" name="AutoShape 1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71736" y="6215082"/>
            <a:ext cx="2360304" cy="361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600" b="1" dirty="0" err="1" smtClean="0">
                <a:solidFill>
                  <a:schemeClr val="bg2"/>
                </a:solidFill>
              </a:rPr>
              <a:t>Fat</a:t>
            </a:r>
            <a:r>
              <a:rPr lang="tr-TR" sz="1600" b="1" dirty="0" smtClean="0">
                <a:solidFill>
                  <a:schemeClr val="bg2"/>
                </a:solidFill>
              </a:rPr>
              <a:t>.Bilgi </a:t>
            </a:r>
            <a:r>
              <a:rPr lang="tr-TR" sz="1600" b="1" dirty="0" err="1" smtClean="0">
                <a:solidFill>
                  <a:schemeClr val="bg2"/>
                </a:solidFill>
              </a:rPr>
              <a:t>Soruştırma</a:t>
            </a:r>
            <a:endParaRPr lang="tr-TR" sz="1600" b="1" dirty="0">
              <a:solidFill>
                <a:schemeClr val="bg2"/>
              </a:solidFill>
            </a:endParaRPr>
          </a:p>
        </p:txBody>
      </p:sp>
      <p:graphicFrame>
        <p:nvGraphicFramePr>
          <p:cNvPr id="20" name="Group 168"/>
          <p:cNvGraphicFramePr>
            <a:graphicFrameLocks noGrp="1"/>
          </p:cNvGraphicFramePr>
          <p:nvPr>
            <p:ph/>
          </p:nvPr>
        </p:nvGraphicFramePr>
        <p:xfrm>
          <a:off x="214282" y="3857628"/>
          <a:ext cx="8229600" cy="1754823"/>
        </p:xfrm>
        <a:graphic>
          <a:graphicData uri="http://schemas.openxmlformats.org/drawingml/2006/table">
            <a:tbl>
              <a:tblPr/>
              <a:tblGrid>
                <a:gridCol w="1184275"/>
                <a:gridCol w="3794125"/>
                <a:gridCol w="792163"/>
                <a:gridCol w="1368425"/>
                <a:gridCol w="10906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STOK KODU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ADI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BİRİM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SİPARİŞ M.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DEPO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15013095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 8 PUNTA SOMUNU DIN 929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ADET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12,000 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12,000 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15055030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348022455  BAGA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ADET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12,000 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0,000 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15056051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83763165 LAZER KESİM İŞÇİLİĞİ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ADET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12,000 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12,000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auto">
          <a:xfrm>
            <a:off x="928662" y="285728"/>
            <a:ext cx="4429156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Kaynaklı Birleştirme Atölyeleri</a:t>
            </a:r>
          </a:p>
        </p:txBody>
      </p:sp>
      <p:pic>
        <p:nvPicPr>
          <p:cNvPr id="5" name="Picture 36" descr="C:\Documents and Settings\Oguzhan SARI\Belgelerim\Karşıdan Yüklenenler\2685_20Icon\2685_20Icon\2685_20Icon\2685 Icon\44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14380" cy="71438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 bwMode="auto">
          <a:xfrm>
            <a:off x="1785918" y="1142984"/>
            <a:ext cx="250033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SİSTEM   B İLG İLERİ 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:\Documents and Settings\Oguzhan SARI\Belgelerim\Karşıdan Yüklenenler\2685_20Icon\2685_20Icon\2685_20Icon\2685 Icon\06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857232"/>
            <a:ext cx="933448" cy="933448"/>
          </a:xfrm>
          <a:prstGeom prst="rect">
            <a:avLst/>
          </a:prstGeom>
          <a:noFill/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57422" y="1714488"/>
            <a:ext cx="2568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2">
                    <a:lumMod val="50000"/>
                  </a:schemeClr>
                </a:solidFill>
              </a:rPr>
              <a:t>SİPARİŞ</a:t>
            </a:r>
            <a:r>
              <a:rPr lang="tr-TR" sz="1200" b="1" dirty="0">
                <a:solidFill>
                  <a:schemeClr val="bg2">
                    <a:lumMod val="50000"/>
                  </a:schemeClr>
                </a:solidFill>
              </a:rPr>
              <a:t> SEVK TARİHLERİ</a:t>
            </a:r>
          </a:p>
        </p:txBody>
      </p:sp>
      <p:pic>
        <p:nvPicPr>
          <p:cNvPr id="14" name="Picture 7" descr="C:\Documents and Settings\Oguzhan SARI\Belgelerim\Karşıdan Yüklenenler\2685_20Icon\2685_20Icon\2685_20Icon\2685 Icon\1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571612"/>
            <a:ext cx="466694" cy="466694"/>
          </a:xfrm>
          <a:prstGeom prst="rect">
            <a:avLst/>
          </a:prstGeom>
          <a:noFill/>
        </p:spPr>
      </p:pic>
      <p:sp>
        <p:nvSpPr>
          <p:cNvPr id="15" name="14 Dikdörtgen"/>
          <p:cNvSpPr/>
          <p:nvPr/>
        </p:nvSpPr>
        <p:spPr>
          <a:xfrm>
            <a:off x="2786050" y="2071678"/>
            <a:ext cx="2199640" cy="4001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Ağır Kaynak 1</a:t>
            </a:r>
            <a:endParaRPr lang="tr-T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Text Box 2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715008" y="142852"/>
            <a:ext cx="2071702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Şase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5040313" y="2000240"/>
            <a:ext cx="4103687" cy="5048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Şase KM300</a:t>
            </a:r>
            <a:r>
              <a:rPr lang="tr-TR" b="1" dirty="0">
                <a:solidFill>
                  <a:schemeClr val="bg2"/>
                </a:solidFill>
              </a:rPr>
              <a:t>/  83763050</a:t>
            </a:r>
          </a:p>
        </p:txBody>
      </p:sp>
      <p:sp>
        <p:nvSpPr>
          <p:cNvPr id="23" name="AutoShape 1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643702" y="6357958"/>
            <a:ext cx="2071702" cy="361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bg2"/>
                </a:solidFill>
              </a:rPr>
              <a:t>ANA MENÜ </a:t>
            </a:r>
          </a:p>
        </p:txBody>
      </p:sp>
      <p:sp>
        <p:nvSpPr>
          <p:cNvPr id="24" name="AutoShape 1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42844" y="6286520"/>
            <a:ext cx="2000232" cy="361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bg2"/>
                </a:solidFill>
                <a:latin typeface="Verdana" pitchFamily="34" charset="0"/>
              </a:rPr>
              <a:t>DEPO MLZ </a:t>
            </a:r>
          </a:p>
        </p:txBody>
      </p:sp>
      <p:sp>
        <p:nvSpPr>
          <p:cNvPr id="25" name="AutoShape 1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786050" y="6286520"/>
            <a:ext cx="2071702" cy="361949"/>
          </a:xfrm>
          <a:prstGeom prst="roundRect">
            <a:avLst>
              <a:gd name="adj" fmla="val 50000"/>
            </a:avLst>
          </a:prstGeom>
          <a:solidFill>
            <a:srgbClr val="99FF6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bg2"/>
                </a:solidFill>
                <a:latin typeface="+mn-lt"/>
              </a:rPr>
              <a:t>İNCELE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afik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auto">
          <a:xfrm>
            <a:off x="928662" y="285728"/>
            <a:ext cx="4429156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Kaynaklı Birleştirme Atölyeleri</a:t>
            </a:r>
          </a:p>
        </p:txBody>
      </p:sp>
      <p:pic>
        <p:nvPicPr>
          <p:cNvPr id="5" name="Picture 36" descr="C:\Documents and Settings\Oguzhan SARI\Belgelerim\Karşıdan Yüklenenler\2685_20Icon\2685_20Icon\2685_20Icon\2685 Icon\44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14380" cy="71438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 bwMode="auto">
          <a:xfrm>
            <a:off x="1785918" y="1142984"/>
            <a:ext cx="250033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SİSTEM   B İLG İLERİ 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:\Documents and Settings\Oguzhan SARI\Belgelerim\Karşıdan Yüklenenler\2685_20Icon\2685_20Icon\2685_20Icon\2685 Icon\06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857232"/>
            <a:ext cx="933448" cy="933448"/>
          </a:xfrm>
          <a:prstGeom prst="rect">
            <a:avLst/>
          </a:prstGeom>
          <a:noFill/>
        </p:spPr>
      </p:pic>
      <p:sp>
        <p:nvSpPr>
          <p:cNvPr id="15" name="14 Dikdörtgen"/>
          <p:cNvSpPr/>
          <p:nvPr/>
        </p:nvSpPr>
        <p:spPr>
          <a:xfrm>
            <a:off x="1857356" y="1500174"/>
            <a:ext cx="2199640" cy="4001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Ağır Kaynak 1</a:t>
            </a:r>
            <a:endParaRPr lang="tr-T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Text Box 2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715008" y="142852"/>
            <a:ext cx="2071702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A FİRMSI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23" name="AutoShape 15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43702" y="6357958"/>
            <a:ext cx="2071702" cy="361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bg2"/>
                </a:solidFill>
              </a:rPr>
              <a:t>ANA MENÜ </a:t>
            </a:r>
          </a:p>
        </p:txBody>
      </p:sp>
      <p:sp>
        <p:nvSpPr>
          <p:cNvPr id="24" name="AutoShape 15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42844" y="6286520"/>
            <a:ext cx="2000232" cy="361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bg2"/>
                </a:solidFill>
                <a:latin typeface="Verdana" pitchFamily="34" charset="0"/>
              </a:rPr>
              <a:t>DEPO MLZ </a:t>
            </a:r>
          </a:p>
        </p:txBody>
      </p:sp>
      <p:sp>
        <p:nvSpPr>
          <p:cNvPr id="25" name="AutoShape 15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786050" y="6286520"/>
            <a:ext cx="2071702" cy="361949"/>
          </a:xfrm>
          <a:prstGeom prst="roundRect">
            <a:avLst>
              <a:gd name="adj" fmla="val 50000"/>
            </a:avLst>
          </a:prstGeom>
          <a:solidFill>
            <a:srgbClr val="99FF6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bg2"/>
                </a:solidFill>
                <a:latin typeface="+mn-lt"/>
              </a:rPr>
              <a:t>İNCELE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428860" y="2000240"/>
            <a:ext cx="19223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 BİLGİLERİ</a:t>
            </a:r>
          </a:p>
        </p:txBody>
      </p:sp>
      <p:pic>
        <p:nvPicPr>
          <p:cNvPr id="20" name="Picture 8" descr="C:\Documents and Settings\Oguzhan SARI\Belgelerim\Karşıdan Yüklenenler\2685_20Icon\2685_20Icon\2685_20Icon\2685 Icon\459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1928802"/>
            <a:ext cx="477838" cy="477838"/>
          </a:xfrm>
          <a:prstGeom prst="rect">
            <a:avLst/>
          </a:prstGeom>
          <a:noFill/>
        </p:spPr>
      </p:pic>
      <p:pic>
        <p:nvPicPr>
          <p:cNvPr id="22" name="Picture 9" descr="KeyBoardBlu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3571876"/>
            <a:ext cx="51553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hel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618163"/>
            <a:ext cx="91440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714744" y="2500306"/>
            <a:ext cx="5143536" cy="649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4000"/>
              <a:t>5460417</a:t>
            </a: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214282" y="2638423"/>
            <a:ext cx="1655762" cy="3603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1200" b="1" dirty="0">
                <a:solidFill>
                  <a:schemeClr val="bg2"/>
                </a:solidFill>
              </a:rPr>
              <a:t>SKEÇ</a:t>
            </a:r>
          </a:p>
        </p:txBody>
      </p:sp>
      <p:pic>
        <p:nvPicPr>
          <p:cNvPr id="92162" name="Picture 2" descr="C:\Users\servet\Desktop\ske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3284984"/>
            <a:ext cx="200832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419475" y="404813"/>
            <a:ext cx="5724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PDKS KARTLARLA İŞ YÜKÜNE ELEMAN ATALMALARI</a:t>
            </a:r>
          </a:p>
        </p:txBody>
      </p:sp>
      <p:pic>
        <p:nvPicPr>
          <p:cNvPr id="21507" name="Picture 6" descr="kartli_tanima_sistemi_pd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194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39750" y="2852738"/>
            <a:ext cx="3382963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dirty="0">
                <a:solidFill>
                  <a:schemeClr val="bg2"/>
                </a:solidFill>
              </a:rPr>
              <a:t>2 ELEMAN TANIMI</a:t>
            </a:r>
          </a:p>
        </p:txBody>
      </p:sp>
      <p:sp>
        <p:nvSpPr>
          <p:cNvPr id="21509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3382963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dirty="0">
                <a:solidFill>
                  <a:schemeClr val="bg2"/>
                </a:solidFill>
              </a:rPr>
              <a:t>1 BÖLÜM TANIMLAMASI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39552" y="3429000"/>
            <a:ext cx="3382963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dirty="0" smtClean="0">
                <a:solidFill>
                  <a:schemeClr val="bg2"/>
                </a:solidFill>
              </a:rPr>
              <a:t>4 </a:t>
            </a:r>
            <a:r>
              <a:rPr lang="tr-TR" dirty="0">
                <a:solidFill>
                  <a:schemeClr val="bg2"/>
                </a:solidFill>
              </a:rPr>
              <a:t>SANAL BARKOT </a:t>
            </a:r>
            <a:r>
              <a:rPr lang="tr-TR" dirty="0" smtClean="0">
                <a:solidFill>
                  <a:schemeClr val="bg2"/>
                </a:solidFill>
              </a:rPr>
              <a:t>ATAMASI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539552" y="3998391"/>
            <a:ext cx="3382963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dirty="0" smtClean="0">
                <a:solidFill>
                  <a:schemeClr val="bg2"/>
                </a:solidFill>
              </a:rPr>
              <a:t>3 </a:t>
            </a:r>
            <a:r>
              <a:rPr lang="tr-TR" dirty="0">
                <a:solidFill>
                  <a:schemeClr val="bg2"/>
                </a:solidFill>
              </a:rPr>
              <a:t>İŞ BİTİİ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35375" y="1125538"/>
            <a:ext cx="5111750" cy="792162"/>
          </a:xfrm>
          <a:prstGeom prst="roundRect">
            <a:avLst>
              <a:gd name="adj" fmla="val 31463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chemeClr val="bg2"/>
                </a:solidFill>
              </a:rPr>
              <a:t>1 BÖLÜM TANIMLAMASI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419475" y="260350"/>
            <a:ext cx="453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/>
              <a:t>PDKS KARTLARLA İŞ YÜKÜNE ELEMAN ATALMALARI</a:t>
            </a:r>
          </a:p>
        </p:txBody>
      </p:sp>
      <p:pic>
        <p:nvPicPr>
          <p:cNvPr id="22532" name="Picture 6" descr="kartli_tanima_sistemi_pd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94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" y="2349500"/>
            <a:ext cx="2663825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LOCA 1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" y="3213100"/>
            <a:ext cx="2663825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LOCA 2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23850" y="4005263"/>
            <a:ext cx="2663825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LOCA 3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22536" name="AutoShape 10"/>
          <p:cNvSpPr>
            <a:spLocks noChangeArrowheads="1"/>
          </p:cNvSpPr>
          <p:nvPr/>
        </p:nvSpPr>
        <p:spPr bwMode="auto">
          <a:xfrm>
            <a:off x="323850" y="4868863"/>
            <a:ext cx="2663825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b="1" dirty="0" smtClean="0">
                <a:solidFill>
                  <a:schemeClr val="bg2"/>
                </a:solidFill>
              </a:rPr>
              <a:t>LOCA 4</a:t>
            </a:r>
            <a:endParaRPr lang="tr-T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35375" y="1125538"/>
            <a:ext cx="5111750" cy="792162"/>
          </a:xfrm>
          <a:prstGeom prst="roundRect">
            <a:avLst>
              <a:gd name="adj" fmla="val 31463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chemeClr val="bg2"/>
                </a:solidFill>
              </a:rPr>
              <a:t>BÖLÜM TANIMLAMASI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19475" y="260350"/>
            <a:ext cx="453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/>
              <a:t>PDKS KARTLARLA İŞ YÜKÜNE ELEMAN ATALMALARI</a:t>
            </a:r>
          </a:p>
        </p:txBody>
      </p:sp>
      <p:pic>
        <p:nvPicPr>
          <p:cNvPr id="23556" name="Picture 4" descr="kartli_tanima_sistemi_pd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94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35375" y="2133600"/>
            <a:ext cx="3529013" cy="719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LOCA 1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250825" y="2997200"/>
            <a:ext cx="410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LÜTFEN BÖLÜM KODUNU GİRİNİZ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23850" y="3644900"/>
            <a:ext cx="4681538" cy="865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4800"/>
              <a:t>******</a:t>
            </a:r>
          </a:p>
        </p:txBody>
      </p:sp>
      <p:sp>
        <p:nvSpPr>
          <p:cNvPr id="31758" name="Text Box 1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643570" y="5857892"/>
            <a:ext cx="1079500" cy="65405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chemeClr val="bg2"/>
                </a:solidFill>
              </a:rPr>
              <a:t>GİRİŞ</a:t>
            </a:r>
          </a:p>
        </p:txBody>
      </p:sp>
      <p:sp>
        <p:nvSpPr>
          <p:cNvPr id="31759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86710" y="5857892"/>
            <a:ext cx="1079500" cy="65405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rgbClr val="FF2F2F"/>
                </a:solidFill>
              </a:rPr>
              <a:t>İPTAL</a:t>
            </a:r>
          </a:p>
        </p:txBody>
      </p:sp>
      <p:pic>
        <p:nvPicPr>
          <p:cNvPr id="11" name="Picture 9" descr="KeyBoard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643446"/>
            <a:ext cx="51553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35375" y="1125538"/>
            <a:ext cx="5111750" cy="792162"/>
          </a:xfrm>
          <a:prstGeom prst="roundRect">
            <a:avLst>
              <a:gd name="adj" fmla="val 31463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chemeClr val="bg2"/>
                </a:solidFill>
              </a:rPr>
              <a:t>ELEMAN TANIMLAMASI</a:t>
            </a:r>
          </a:p>
        </p:txBody>
      </p:sp>
      <p:pic>
        <p:nvPicPr>
          <p:cNvPr id="24580" name="Picture 6" descr="kartli_tanima_sistemi_pd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94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35375" y="2133600"/>
            <a:ext cx="3529013" cy="719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LOCA 1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50825" y="3357563"/>
            <a:ext cx="40993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SİCİL : 0001</a:t>
            </a:r>
          </a:p>
          <a:p>
            <a:endParaRPr lang="tr-TR" sz="4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Adı       :  </a:t>
            </a:r>
            <a:r>
              <a:rPr lang="tr-TR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F…… </a:t>
            </a:r>
            <a:endParaRPr lang="tr-TR" sz="4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Soyadı  :  </a:t>
            </a:r>
            <a:r>
              <a:rPr lang="tr-TR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M…. </a:t>
            </a:r>
            <a:endParaRPr lang="tr-TR" sz="4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4716463" y="4437063"/>
            <a:ext cx="3743325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VERİMLİLİK TABLOSU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716463" y="5753100"/>
            <a:ext cx="3743325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AY İÇİNDE YAPTIĞI İŞLER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4716463" y="5321300"/>
            <a:ext cx="3740150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HAFTA  İÇİNDE YAPTIĞI İŞLER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4716463" y="4005263"/>
            <a:ext cx="3743325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KABİLİYETİ</a:t>
            </a: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4716463" y="6178550"/>
            <a:ext cx="3743325" cy="3667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ALDIĞI EĞİTİMLER</a:t>
            </a:r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4716463" y="4868863"/>
            <a:ext cx="3743325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GÜNLÜK KAPASİTE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4608513" y="2997200"/>
            <a:ext cx="453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PDKS KARTIN BİLGİLERİ</a:t>
            </a: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4716463" y="3573463"/>
            <a:ext cx="3743325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dirty="0">
                <a:solidFill>
                  <a:schemeClr val="bg2"/>
                </a:solidFill>
              </a:rPr>
              <a:t>İŞ TANIMLAMASI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19475" y="260350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>
                <a:ln w="50800"/>
                <a:solidFill>
                  <a:schemeClr val="bg1">
                    <a:lumMod val="20000"/>
                    <a:lumOff val="80000"/>
                  </a:schemeClr>
                </a:solidFill>
              </a:rPr>
              <a:t>PDKS KARTLARLA İŞ YÜKÜNE ELEMAN ATALMALARI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35375" y="1125538"/>
            <a:ext cx="5111750" cy="792162"/>
          </a:xfrm>
          <a:prstGeom prst="roundRect">
            <a:avLst>
              <a:gd name="adj" fmla="val 15499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chemeClr val="bg2"/>
                </a:solidFill>
              </a:rPr>
              <a:t>ELEMAN TANIMLAMASI</a:t>
            </a:r>
          </a:p>
        </p:txBody>
      </p:sp>
      <p:pic>
        <p:nvPicPr>
          <p:cNvPr id="25604" name="Picture 6" descr="kartli_tanima_sistemi_pd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94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35375" y="2133600"/>
            <a:ext cx="3529013" cy="719138"/>
          </a:xfrm>
          <a:prstGeom prst="roundRect">
            <a:avLst>
              <a:gd name="adj" fmla="val 17536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LOCA 1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0" y="2133600"/>
            <a:ext cx="2750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SİCİL : 0001</a:t>
            </a:r>
          </a:p>
          <a:p>
            <a:endParaRPr lang="tr-TR" sz="24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Adı       :  </a:t>
            </a:r>
            <a:r>
              <a:rPr lang="tr-TR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F……. </a:t>
            </a:r>
            <a:endParaRPr lang="tr-TR" sz="24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Soyadı  :  </a:t>
            </a:r>
            <a:r>
              <a:rPr lang="tr-TR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M…… </a:t>
            </a:r>
            <a:endParaRPr lang="tr-TR" sz="24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3635375" y="2924175"/>
            <a:ext cx="3743325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dirty="0">
                <a:solidFill>
                  <a:schemeClr val="bg2"/>
                </a:solidFill>
              </a:rPr>
              <a:t>İŞ TANIMLAMASI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419475" y="260350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>
                <a:ln w="50800"/>
                <a:solidFill>
                  <a:schemeClr val="bg1">
                    <a:lumMod val="20000"/>
                    <a:lumOff val="80000"/>
                  </a:schemeClr>
                </a:solidFill>
              </a:rPr>
              <a:t>PDKS KARTLARLA İŞ YÜKÜNE ELEMAN ATALMALARI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99992" y="4004816"/>
            <a:ext cx="207170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Levha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499992" y="4436616"/>
            <a:ext cx="2071702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Profil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15" name="Text Box 2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499992" y="3573016"/>
            <a:ext cx="2071702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Köşe Parça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499992" y="4868416"/>
            <a:ext cx="207170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/>
                </a:solidFill>
              </a:rPr>
              <a:t>Altı köşe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35375" y="1125538"/>
            <a:ext cx="5111750" cy="792162"/>
          </a:xfrm>
          <a:prstGeom prst="roundRect">
            <a:avLst>
              <a:gd name="adj" fmla="val 31463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chemeClr val="bg2"/>
                </a:solidFill>
              </a:rPr>
              <a:t>ELEMAN TANIMLAMASI</a:t>
            </a:r>
          </a:p>
        </p:txBody>
      </p:sp>
      <p:pic>
        <p:nvPicPr>
          <p:cNvPr id="26628" name="Picture 6" descr="kartli_tanima_sistemi_pd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94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35375" y="2133600"/>
            <a:ext cx="3529013" cy="719138"/>
          </a:xfrm>
          <a:prstGeom prst="roundRect">
            <a:avLst>
              <a:gd name="adj" fmla="val 18888"/>
            </a:avLst>
          </a:prstGeom>
          <a:gradFill flip="none"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LOCA 1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0" y="2133600"/>
            <a:ext cx="26482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SİCİL : 0001</a:t>
            </a:r>
          </a:p>
          <a:p>
            <a:endParaRPr lang="tr-TR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tr-TR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Adı       :  </a:t>
            </a:r>
            <a:r>
              <a:rPr lang="tr-TR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F……. </a:t>
            </a:r>
            <a:endParaRPr lang="tr-TR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tr-TR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Soyadı  :  </a:t>
            </a:r>
            <a:r>
              <a:rPr lang="tr-TR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M…….</a:t>
            </a:r>
            <a:endParaRPr lang="tr-TR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825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563888" y="3068960"/>
            <a:ext cx="2881313" cy="366713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Şase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3275856" y="3716338"/>
            <a:ext cx="242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SANAL BARKOTLAR</a:t>
            </a:r>
          </a:p>
        </p:txBody>
      </p:sp>
      <p:sp>
        <p:nvSpPr>
          <p:cNvPr id="26636" name="AutoShape 15"/>
          <p:cNvSpPr>
            <a:spLocks noChangeArrowheads="1"/>
          </p:cNvSpPr>
          <p:nvPr/>
        </p:nvSpPr>
        <p:spPr bwMode="auto">
          <a:xfrm>
            <a:off x="6156325" y="4508500"/>
            <a:ext cx="287338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6637" name="AutoShape 16"/>
          <p:cNvSpPr>
            <a:spLocks noChangeArrowheads="1"/>
          </p:cNvSpPr>
          <p:nvPr/>
        </p:nvSpPr>
        <p:spPr bwMode="auto">
          <a:xfrm>
            <a:off x="6156325" y="5229225"/>
            <a:ext cx="287338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6638" name="AutoShape 17"/>
          <p:cNvSpPr>
            <a:spLocks noChangeArrowheads="1"/>
          </p:cNvSpPr>
          <p:nvPr/>
        </p:nvSpPr>
        <p:spPr bwMode="auto">
          <a:xfrm>
            <a:off x="6156325" y="5876925"/>
            <a:ext cx="287338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5795963" y="3933825"/>
            <a:ext cx="95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tx2">
                    <a:lumMod val="25000"/>
                  </a:schemeClr>
                </a:solidFill>
              </a:rPr>
              <a:t>AKTAR</a:t>
            </a:r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6804025" y="4365625"/>
            <a:ext cx="1624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r-TR" dirty="0">
                <a:solidFill>
                  <a:schemeClr val="tx2">
                    <a:lumMod val="25000"/>
                  </a:schemeClr>
                </a:solidFill>
              </a:rPr>
              <a:t>140400005</a:t>
            </a:r>
          </a:p>
          <a:p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641" name="Rectangle 20"/>
          <p:cNvSpPr>
            <a:spLocks noChangeArrowheads="1"/>
          </p:cNvSpPr>
          <p:nvPr/>
        </p:nvSpPr>
        <p:spPr bwMode="auto">
          <a:xfrm>
            <a:off x="6732588" y="4214818"/>
            <a:ext cx="2411412" cy="208756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642" name="Text Box 21"/>
          <p:cNvSpPr txBox="1">
            <a:spLocks noChangeArrowheads="1"/>
          </p:cNvSpPr>
          <p:nvPr/>
        </p:nvSpPr>
        <p:spPr bwMode="auto">
          <a:xfrm>
            <a:off x="6588125" y="6491288"/>
            <a:ext cx="1114425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/>
              <a:t>ONAYLA</a:t>
            </a:r>
          </a:p>
        </p:txBody>
      </p: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8301038" y="6491288"/>
            <a:ext cx="842962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dirty="0">
                <a:solidFill>
                  <a:schemeClr val="hlink"/>
                </a:solidFill>
              </a:rPr>
              <a:t>İPTAL</a:t>
            </a:r>
          </a:p>
        </p:txBody>
      </p:sp>
      <p:sp>
        <p:nvSpPr>
          <p:cNvPr id="26644" name="Text Box 23"/>
          <p:cNvSpPr txBox="1">
            <a:spLocks noChangeArrowheads="1"/>
          </p:cNvSpPr>
          <p:nvPr/>
        </p:nvSpPr>
        <p:spPr bwMode="auto">
          <a:xfrm>
            <a:off x="6772275" y="5876925"/>
            <a:ext cx="237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>
                <a:solidFill>
                  <a:schemeClr val="hlink"/>
                </a:solidFill>
              </a:rPr>
              <a:t>GİRİŞ TAR : 07.06.2010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419475" y="260350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>
                <a:ln w="50800"/>
                <a:solidFill>
                  <a:schemeClr val="bg1">
                    <a:lumMod val="20000"/>
                    <a:lumOff val="80000"/>
                  </a:schemeClr>
                </a:solidFill>
              </a:rPr>
              <a:t>PDKS KARTLARLA İŞ YÜKÜNE ELEMAN ATALMALARI</a:t>
            </a:r>
          </a:p>
        </p:txBody>
      </p:sp>
      <p:pic>
        <p:nvPicPr>
          <p:cNvPr id="93186" name="Picture 2" descr="C:\Users\servet\Desktop\sk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2863" y="4293096"/>
            <a:ext cx="623273" cy="648072"/>
          </a:xfrm>
          <a:prstGeom prst="rect">
            <a:avLst/>
          </a:prstGeom>
          <a:noFill/>
        </p:spPr>
      </p:pic>
      <p:pic>
        <p:nvPicPr>
          <p:cNvPr id="25" name="Picture 2" descr="C:\Users\servet\Desktop\sk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2863" y="5085184"/>
            <a:ext cx="623273" cy="648072"/>
          </a:xfrm>
          <a:prstGeom prst="rect">
            <a:avLst/>
          </a:prstGeom>
          <a:noFill/>
        </p:spPr>
      </p:pic>
      <p:pic>
        <p:nvPicPr>
          <p:cNvPr id="26" name="Picture 2" descr="C:\Users\servet\Desktop\sk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2863" y="5877272"/>
            <a:ext cx="623273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357158" y="3857628"/>
            <a:ext cx="8135938" cy="20875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tr-TR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84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35375" y="1125538"/>
            <a:ext cx="5111750" cy="792162"/>
          </a:xfrm>
          <a:prstGeom prst="roundRect">
            <a:avLst>
              <a:gd name="adj" fmla="val 31463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solidFill>
                  <a:schemeClr val="bg2"/>
                </a:solidFill>
              </a:rPr>
              <a:t>ELEMAN TANIMLAMASI</a:t>
            </a:r>
          </a:p>
        </p:txBody>
      </p:sp>
      <p:pic>
        <p:nvPicPr>
          <p:cNvPr id="27652" name="Picture 6" descr="kartli_tanima_sistemi_pd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94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35375" y="2133600"/>
            <a:ext cx="3529013" cy="719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LOCA 1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0" y="2133600"/>
            <a:ext cx="28328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SİCİL : 0001</a:t>
            </a:r>
          </a:p>
          <a:p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Adı       : 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F…….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Soyadı  : 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M……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849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851275" y="3070225"/>
            <a:ext cx="2881313" cy="366713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2"/>
                </a:solidFill>
              </a:rPr>
              <a:t>Şase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395288" y="4005263"/>
            <a:ext cx="1624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r-TR" dirty="0">
                <a:solidFill>
                  <a:schemeClr val="tx2">
                    <a:lumMod val="25000"/>
                  </a:schemeClr>
                </a:solidFill>
              </a:rPr>
              <a:t>140400005</a:t>
            </a:r>
          </a:p>
          <a:p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2339975" y="4005263"/>
            <a:ext cx="296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tx2">
                    <a:lumMod val="25000"/>
                  </a:schemeClr>
                </a:solidFill>
              </a:rPr>
              <a:t>GİRİŞ TAR : 07.06.2010 16:00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2339975" y="4365625"/>
            <a:ext cx="3024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dirty="0">
                <a:solidFill>
                  <a:schemeClr val="tx2">
                    <a:lumMod val="25000"/>
                  </a:schemeClr>
                </a:solidFill>
              </a:rPr>
              <a:t>BİTİŞ TAR : 07.06.2010 17:30</a:t>
            </a:r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323850" y="6092825"/>
            <a:ext cx="1071563" cy="366713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YENİ İŞ</a:t>
            </a:r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6659563" y="6092825"/>
            <a:ext cx="1790700" cy="366713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MESAİ BİTİMİ</a:t>
            </a:r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4572000" y="6092825"/>
            <a:ext cx="1971675" cy="366713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ÖĞLEN MOLASI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19475" y="260350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>
                <a:ln w="50800"/>
                <a:solidFill>
                  <a:schemeClr val="bg1">
                    <a:lumMod val="20000"/>
                    <a:lumOff val="80000"/>
                  </a:schemeClr>
                </a:solidFill>
              </a:rPr>
              <a:t>PDKS KARTLARLA İŞ YÜKÜNE ELEMAN ATALMALARI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7688" y="4157663"/>
            <a:ext cx="1624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r-TR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140400005</a:t>
            </a:r>
          </a:p>
          <a:p>
            <a:endParaRPr lang="tr-TR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492375" y="4157663"/>
            <a:ext cx="296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GİRİŞ TAR : 07.06.2010 16:00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492375" y="4518025"/>
            <a:ext cx="3024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BİTİŞ TAR : 07.06.2010 17:30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419475" y="260350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>
                <a:ln w="50800"/>
                <a:solidFill>
                  <a:schemeClr val="bg1">
                    <a:lumMod val="20000"/>
                    <a:lumOff val="80000"/>
                  </a:schemeClr>
                </a:solidFill>
              </a:rPr>
              <a:t>PDKS KARTLARLA İŞ YÜKÜNE ELEMAN ATALMALARI</a:t>
            </a:r>
          </a:p>
        </p:txBody>
      </p:sp>
      <p:pic>
        <p:nvPicPr>
          <p:cNvPr id="28675" name="Picture 5" descr="kartli_tanima_sistemi_pd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194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635375" y="1628775"/>
            <a:ext cx="3743325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>
                <a:solidFill>
                  <a:schemeClr val="accent2">
                    <a:lumMod val="40000"/>
                    <a:lumOff val="60000"/>
                  </a:schemeClr>
                </a:solidFill>
              </a:rPr>
              <a:t>KABİLİYETİ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42844" y="2143116"/>
            <a:ext cx="2778068" cy="156966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SİCİL : 0001</a:t>
            </a:r>
          </a:p>
          <a:p>
            <a:endParaRPr lang="tr-TR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tr-TR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Adı       :  </a:t>
            </a:r>
            <a:r>
              <a:rPr lang="tr-TR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F……. </a:t>
            </a:r>
            <a:endParaRPr lang="tr-TR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tr-TR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Soyadı  :  </a:t>
            </a:r>
            <a:r>
              <a:rPr lang="tr-TR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M……. </a:t>
            </a:r>
            <a:endParaRPr lang="tr-TR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08400" y="2349500"/>
            <a:ext cx="288925" cy="287338"/>
            <a:chOff x="657" y="3249"/>
            <a:chExt cx="182" cy="181"/>
          </a:xfrm>
        </p:grpSpPr>
        <p:sp>
          <p:nvSpPr>
            <p:cNvPr id="28698" name="Rectangle 8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28700" name="Line 9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701" name="Line 10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179388" y="5805488"/>
            <a:ext cx="8497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PDKS Kartlarının içinde bulunan KABİLİYETİ bölümü kişinin yapabileceği işlere göre uygun iş yükü atamasını sağlayacaktır.  </a:t>
            </a: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3995738" y="2349500"/>
            <a:ext cx="103732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>
                    <a:lumMod val="20000"/>
                    <a:lumOff val="80000"/>
                  </a:schemeClr>
                </a:solidFill>
              </a:rPr>
              <a:t>Kaynak</a:t>
            </a:r>
          </a:p>
        </p:txBody>
      </p:sp>
      <p:sp>
        <p:nvSpPr>
          <p:cNvPr id="28681" name="Rectangle 16"/>
          <p:cNvSpPr>
            <a:spLocks noChangeArrowheads="1"/>
          </p:cNvSpPr>
          <p:nvPr/>
        </p:nvSpPr>
        <p:spPr bwMode="auto">
          <a:xfrm>
            <a:off x="3708400" y="2781300"/>
            <a:ext cx="288925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3995738" y="2781300"/>
            <a:ext cx="324055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>
                    <a:lumMod val="20000"/>
                    <a:lumOff val="80000"/>
                  </a:schemeClr>
                </a:solidFill>
              </a:rPr>
              <a:t>Zımpara + Düzeltme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708400" y="3213100"/>
            <a:ext cx="288925" cy="287338"/>
            <a:chOff x="657" y="3249"/>
            <a:chExt cx="182" cy="181"/>
          </a:xfrm>
        </p:grpSpPr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28696" name="Line 24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697" name="Line 25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8684" name="Text Box 26"/>
          <p:cNvSpPr txBox="1">
            <a:spLocks noChangeArrowheads="1"/>
          </p:cNvSpPr>
          <p:nvPr/>
        </p:nvSpPr>
        <p:spPr bwMode="auto">
          <a:xfrm>
            <a:off x="3995738" y="3213100"/>
            <a:ext cx="17503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>
                <a:solidFill>
                  <a:schemeClr val="bg1">
                    <a:lumMod val="20000"/>
                    <a:lumOff val="80000"/>
                  </a:schemeClr>
                </a:solidFill>
              </a:rPr>
              <a:t>Çapak Alma</a:t>
            </a:r>
          </a:p>
        </p:txBody>
      </p:sp>
      <p:sp>
        <p:nvSpPr>
          <p:cNvPr id="28685" name="Rectangle 28"/>
          <p:cNvSpPr>
            <a:spLocks noChangeArrowheads="1"/>
          </p:cNvSpPr>
          <p:nvPr/>
        </p:nvSpPr>
        <p:spPr bwMode="auto">
          <a:xfrm>
            <a:off x="3708400" y="3644900"/>
            <a:ext cx="288925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8686" name="Text Box 32"/>
          <p:cNvSpPr txBox="1">
            <a:spLocks noChangeArrowheads="1"/>
          </p:cNvSpPr>
          <p:nvPr/>
        </p:nvSpPr>
        <p:spPr bwMode="auto">
          <a:xfrm>
            <a:off x="3995738" y="3644900"/>
            <a:ext cx="17503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Diş Çekme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714744" y="4071942"/>
            <a:ext cx="288925" cy="287338"/>
            <a:chOff x="657" y="3249"/>
            <a:chExt cx="182" cy="181"/>
          </a:xfrm>
        </p:grpSpPr>
        <p:sp>
          <p:nvSpPr>
            <p:cNvPr id="28690" name="Rectangle 34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28692" name="Line 36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rgbClr val="99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693" name="Line 37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99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8688" name="Text Box 38"/>
          <p:cNvSpPr txBox="1">
            <a:spLocks noChangeArrowheads="1"/>
          </p:cNvSpPr>
          <p:nvPr/>
        </p:nvSpPr>
        <p:spPr bwMode="auto">
          <a:xfrm>
            <a:off x="3995738" y="4076700"/>
            <a:ext cx="17503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>
                <a:solidFill>
                  <a:schemeClr val="bg1">
                    <a:lumMod val="20000"/>
                    <a:lumOff val="80000"/>
                  </a:schemeClr>
                </a:solidFill>
              </a:rPr>
              <a:t>Puntalama</a:t>
            </a:r>
          </a:p>
        </p:txBody>
      </p:sp>
      <p:sp>
        <p:nvSpPr>
          <p:cNvPr id="28689" name="Rectangle 39"/>
          <p:cNvSpPr>
            <a:spLocks noChangeArrowheads="1"/>
          </p:cNvSpPr>
          <p:nvPr/>
        </p:nvSpPr>
        <p:spPr bwMode="auto">
          <a:xfrm>
            <a:off x="3563938" y="2276475"/>
            <a:ext cx="3744912" cy="2305050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kartli_tanima_sistemi_pd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194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0" y="1557338"/>
            <a:ext cx="9144000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chemeClr val="bg2"/>
                </a:solidFill>
              </a:rPr>
              <a:t>VERİMLİLİK TABLOSU VE GÜNLÜK KAPASİTENİN BELİRLENMESİ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19113" y="3011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0" y="5157788"/>
            <a:ext cx="8640763" cy="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09" name="AutoShape 16"/>
          <p:cNvSpPr>
            <a:spLocks noChangeArrowheads="1"/>
          </p:cNvSpPr>
          <p:nvPr/>
        </p:nvSpPr>
        <p:spPr bwMode="auto">
          <a:xfrm>
            <a:off x="1331913" y="6310313"/>
            <a:ext cx="287337" cy="358775"/>
          </a:xfrm>
          <a:prstGeom prst="downArrow">
            <a:avLst>
              <a:gd name="adj1" fmla="val 50000"/>
              <a:gd name="adj2" fmla="val 3121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9710" name="AutoShape 17"/>
          <p:cNvSpPr>
            <a:spLocks noChangeArrowheads="1"/>
          </p:cNvSpPr>
          <p:nvPr/>
        </p:nvSpPr>
        <p:spPr bwMode="auto">
          <a:xfrm>
            <a:off x="4572000" y="6310313"/>
            <a:ext cx="287337" cy="358775"/>
          </a:xfrm>
          <a:prstGeom prst="downArrow">
            <a:avLst>
              <a:gd name="adj1" fmla="val 50000"/>
              <a:gd name="adj2" fmla="val 3121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9711" name="AutoShape 18"/>
          <p:cNvSpPr>
            <a:spLocks noChangeArrowheads="1"/>
          </p:cNvSpPr>
          <p:nvPr/>
        </p:nvSpPr>
        <p:spPr bwMode="auto">
          <a:xfrm>
            <a:off x="7523163" y="6310313"/>
            <a:ext cx="287337" cy="358775"/>
          </a:xfrm>
          <a:prstGeom prst="downArrow">
            <a:avLst>
              <a:gd name="adj1" fmla="val 50000"/>
              <a:gd name="adj2" fmla="val 3121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9712" name="Rectangle 19"/>
          <p:cNvSpPr>
            <a:spLocks noChangeArrowheads="1"/>
          </p:cNvSpPr>
          <p:nvPr/>
        </p:nvSpPr>
        <p:spPr bwMode="auto">
          <a:xfrm>
            <a:off x="0" y="20605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Günlük olarak girilen iş emirleri belirlenmiş datalar oluşturarak operasyonları kısım kısım ayırmaktadır 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19475" y="260350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000" b="1" dirty="0">
                <a:ln w="50800"/>
                <a:solidFill>
                  <a:schemeClr val="bg1">
                    <a:lumMod val="20000"/>
                    <a:lumOff val="80000"/>
                  </a:schemeClr>
                </a:solidFill>
              </a:rPr>
              <a:t>PDKS KARTLARLA İŞ YÜKÜNE ELEMAN ATALMALARI</a:t>
            </a:r>
          </a:p>
        </p:txBody>
      </p:sp>
      <p:pic>
        <p:nvPicPr>
          <p:cNvPr id="94210" name="Picture 2" descr="C:\Users\servet\Desktop\sk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831032" cy="864096"/>
          </a:xfrm>
          <a:prstGeom prst="rect">
            <a:avLst/>
          </a:prstGeom>
          <a:noFill/>
        </p:spPr>
      </p:pic>
      <p:pic>
        <p:nvPicPr>
          <p:cNvPr id="94211" name="Picture 3" descr="C:\Users\servet\Desktop\ske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864095" cy="667975"/>
          </a:xfrm>
          <a:prstGeom prst="rect">
            <a:avLst/>
          </a:prstGeom>
          <a:noFill/>
        </p:spPr>
      </p:pic>
      <p:pic>
        <p:nvPicPr>
          <p:cNvPr id="19" name="Picture 2" descr="C:\Users\servet\Desktop\sk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61225"/>
            <a:ext cx="831032" cy="864096"/>
          </a:xfrm>
          <a:prstGeom prst="rect">
            <a:avLst/>
          </a:prstGeom>
          <a:noFill/>
        </p:spPr>
      </p:pic>
      <p:pic>
        <p:nvPicPr>
          <p:cNvPr id="20" name="Picture 3" descr="C:\Users\servet\Desktop\ske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97329"/>
            <a:ext cx="864095" cy="667975"/>
          </a:xfrm>
          <a:prstGeom prst="rect">
            <a:avLst/>
          </a:prstGeom>
          <a:noFill/>
        </p:spPr>
      </p:pic>
      <p:pic>
        <p:nvPicPr>
          <p:cNvPr id="94212" name="Picture 4" descr="C:\Users\servet\Desktop\bark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852936"/>
            <a:ext cx="1872208" cy="585065"/>
          </a:xfrm>
          <a:prstGeom prst="rect">
            <a:avLst/>
          </a:prstGeom>
          <a:noFill/>
        </p:spPr>
      </p:pic>
      <p:pic>
        <p:nvPicPr>
          <p:cNvPr id="22" name="Picture 4" descr="C:\Users\servet\Desktop\bark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789040"/>
            <a:ext cx="1872208" cy="585065"/>
          </a:xfrm>
          <a:prstGeom prst="rect">
            <a:avLst/>
          </a:prstGeom>
          <a:noFill/>
        </p:spPr>
      </p:pic>
      <p:pic>
        <p:nvPicPr>
          <p:cNvPr id="23" name="Picture 4" descr="C:\Users\servet\Desktop\bark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644135"/>
            <a:ext cx="1872208" cy="585065"/>
          </a:xfrm>
          <a:prstGeom prst="rect">
            <a:avLst/>
          </a:prstGeom>
          <a:noFill/>
        </p:spPr>
      </p:pic>
      <p:pic>
        <p:nvPicPr>
          <p:cNvPr id="24" name="Picture 4" descr="C:\Users\servet\Desktop\bark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517232"/>
            <a:ext cx="1872208" cy="585065"/>
          </a:xfrm>
          <a:prstGeom prst="rect">
            <a:avLst/>
          </a:prstGeom>
          <a:noFill/>
        </p:spPr>
      </p:pic>
      <p:pic>
        <p:nvPicPr>
          <p:cNvPr id="25" name="Picture 2" descr="C:\Users\servet\Desktop\sk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5" y="2800831"/>
            <a:ext cx="831032" cy="864096"/>
          </a:xfrm>
          <a:prstGeom prst="rect">
            <a:avLst/>
          </a:prstGeom>
          <a:noFill/>
        </p:spPr>
      </p:pic>
      <p:pic>
        <p:nvPicPr>
          <p:cNvPr id="26" name="Picture 3" descr="C:\Users\servet\Desktop\ske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5" y="3736935"/>
            <a:ext cx="864095" cy="667975"/>
          </a:xfrm>
          <a:prstGeom prst="rect">
            <a:avLst/>
          </a:prstGeom>
          <a:noFill/>
        </p:spPr>
      </p:pic>
      <p:pic>
        <p:nvPicPr>
          <p:cNvPr id="27" name="Picture 2" descr="C:\Users\servet\Desktop\sk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5" y="4509120"/>
            <a:ext cx="831032" cy="864096"/>
          </a:xfrm>
          <a:prstGeom prst="rect">
            <a:avLst/>
          </a:prstGeom>
          <a:noFill/>
        </p:spPr>
      </p:pic>
      <p:pic>
        <p:nvPicPr>
          <p:cNvPr id="28" name="Picture 3" descr="C:\Users\servet\Desktop\ske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5" y="5445224"/>
            <a:ext cx="864095" cy="667975"/>
          </a:xfrm>
          <a:prstGeom prst="rect">
            <a:avLst/>
          </a:prstGeom>
          <a:noFill/>
        </p:spPr>
      </p:pic>
      <p:pic>
        <p:nvPicPr>
          <p:cNvPr id="29" name="Picture 4" descr="C:\Users\servet\Desktop\bark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9" y="2852936"/>
            <a:ext cx="1872208" cy="585065"/>
          </a:xfrm>
          <a:prstGeom prst="rect">
            <a:avLst/>
          </a:prstGeom>
          <a:noFill/>
        </p:spPr>
      </p:pic>
      <p:pic>
        <p:nvPicPr>
          <p:cNvPr id="30" name="Picture 4" descr="C:\Users\servet\Desktop\bark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9" y="3789040"/>
            <a:ext cx="1872208" cy="585065"/>
          </a:xfrm>
          <a:prstGeom prst="rect">
            <a:avLst/>
          </a:prstGeom>
          <a:noFill/>
        </p:spPr>
      </p:pic>
      <p:pic>
        <p:nvPicPr>
          <p:cNvPr id="31" name="Picture 4" descr="C:\Users\servet\Desktop\bark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9" y="4644135"/>
            <a:ext cx="1872208" cy="585065"/>
          </a:xfrm>
          <a:prstGeom prst="rect">
            <a:avLst/>
          </a:prstGeom>
          <a:noFill/>
        </p:spPr>
      </p:pic>
      <p:pic>
        <p:nvPicPr>
          <p:cNvPr id="32" name="Picture 4" descr="C:\Users\servet\Desktop\bark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9" y="5517232"/>
            <a:ext cx="1872208" cy="58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afik"/>
          <p:cNvGraphicFramePr/>
          <p:nvPr/>
        </p:nvGraphicFramePr>
        <p:xfrm>
          <a:off x="142844" y="0"/>
          <a:ext cx="9001156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419475" y="260350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/>
              <a:t>PDKS KARTLARLA İŞ YÜKÜNE ELEMAN ATALMALARI</a:t>
            </a:r>
          </a:p>
        </p:txBody>
      </p:sp>
      <p:pic>
        <p:nvPicPr>
          <p:cNvPr id="30723" name="Picture 5" descr="kartli_tanima_sistemi_pd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194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0" y="1557338"/>
            <a:ext cx="7596188" cy="366712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VERİMLİLİK TABLOSU VE GÜNLÜK KAPASİTENİN BELİRLENMESİ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20605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>
                    <a:lumMod val="20000"/>
                    <a:lumOff val="80000"/>
                  </a:schemeClr>
                </a:solidFill>
              </a:rPr>
              <a:t>Kısım olarak ayrılan operasyonlar kişinin PDKS kartındaki KABİLİYET bölümü ile eşleşip verimlilik ve günlük kapasitesini oluşturan ilk adımdır.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6372225" y="2781300"/>
            <a:ext cx="2579688" cy="3625850"/>
            <a:chOff x="4014" y="1752"/>
            <a:chExt cx="1625" cy="2284"/>
          </a:xfrm>
        </p:grpSpPr>
        <p:sp>
          <p:nvSpPr>
            <p:cNvPr id="30827" name="Text Box 11"/>
            <p:cNvSpPr txBox="1">
              <a:spLocks noChangeArrowheads="1"/>
            </p:cNvSpPr>
            <p:nvPr/>
          </p:nvSpPr>
          <p:spPr bwMode="auto">
            <a:xfrm>
              <a:off x="4059" y="1752"/>
              <a:ext cx="6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/>
                <a:t>Kaynak</a:t>
              </a:r>
            </a:p>
          </p:txBody>
        </p:sp>
        <p:sp>
          <p:nvSpPr>
            <p:cNvPr id="30828" name="Text Box 12"/>
            <p:cNvSpPr txBox="1">
              <a:spLocks noChangeArrowheads="1"/>
            </p:cNvSpPr>
            <p:nvPr/>
          </p:nvSpPr>
          <p:spPr bwMode="auto">
            <a:xfrm>
              <a:off x="4014" y="2659"/>
              <a:ext cx="8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/>
                <a:t>Puntalama</a:t>
              </a:r>
            </a:p>
          </p:txBody>
        </p:sp>
        <p:sp>
          <p:nvSpPr>
            <p:cNvPr id="30829" name="Text Box 14"/>
            <p:cNvSpPr txBox="1">
              <a:spLocks noChangeArrowheads="1"/>
            </p:cNvSpPr>
            <p:nvPr/>
          </p:nvSpPr>
          <p:spPr bwMode="auto">
            <a:xfrm>
              <a:off x="4014" y="3339"/>
              <a:ext cx="16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/>
                <a:t>Zımpara + Düzeltme</a:t>
              </a:r>
            </a:p>
          </p:txBody>
        </p:sp>
        <p:pic>
          <p:nvPicPr>
            <p:cNvPr id="30830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1978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1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2205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2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2432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3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2886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4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3113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5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3612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6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3838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7" name="Rectangle 25"/>
          <p:cNvSpPr>
            <a:spLocks noChangeArrowheads="1"/>
          </p:cNvSpPr>
          <p:nvPr/>
        </p:nvSpPr>
        <p:spPr bwMode="auto">
          <a:xfrm>
            <a:off x="6227763" y="2708275"/>
            <a:ext cx="2736850" cy="3889375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28" name="Line 84"/>
          <p:cNvSpPr>
            <a:spLocks noChangeShapeType="1"/>
          </p:cNvSpPr>
          <p:nvPr/>
        </p:nvSpPr>
        <p:spPr bwMode="auto">
          <a:xfrm>
            <a:off x="6156325" y="3068638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29" name="Rectangle 26"/>
          <p:cNvSpPr>
            <a:spLocks noChangeArrowheads="1"/>
          </p:cNvSpPr>
          <p:nvPr/>
        </p:nvSpPr>
        <p:spPr bwMode="auto">
          <a:xfrm>
            <a:off x="0" y="35004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Adı        Soyadı</a:t>
            </a:r>
          </a:p>
        </p:txBody>
      </p:sp>
      <p:sp>
        <p:nvSpPr>
          <p:cNvPr id="30730" name="Rectangle 27"/>
          <p:cNvSpPr>
            <a:spLocks noChangeArrowheads="1"/>
          </p:cNvSpPr>
          <p:nvPr/>
        </p:nvSpPr>
        <p:spPr bwMode="auto">
          <a:xfrm>
            <a:off x="0" y="40767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 smtClean="0"/>
              <a:t>F…..      M……</a:t>
            </a:r>
            <a:endParaRPr lang="tr-TR" dirty="0"/>
          </a:p>
        </p:txBody>
      </p:sp>
      <p:sp>
        <p:nvSpPr>
          <p:cNvPr id="30731" name="Rectangle 28"/>
          <p:cNvSpPr>
            <a:spLocks noChangeArrowheads="1"/>
          </p:cNvSpPr>
          <p:nvPr/>
        </p:nvSpPr>
        <p:spPr bwMode="auto">
          <a:xfrm>
            <a:off x="2586038" y="35004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99FF66"/>
                </a:solidFill>
              </a:rPr>
              <a:t>Kaynak</a:t>
            </a:r>
          </a:p>
        </p:txBody>
      </p:sp>
      <p:sp>
        <p:nvSpPr>
          <p:cNvPr id="30732" name="Text Box 29"/>
          <p:cNvSpPr txBox="1">
            <a:spLocks noChangeArrowheads="1"/>
          </p:cNvSpPr>
          <p:nvPr/>
        </p:nvSpPr>
        <p:spPr bwMode="auto">
          <a:xfrm>
            <a:off x="3563938" y="3500438"/>
            <a:ext cx="139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99FF66"/>
                </a:solidFill>
              </a:rPr>
              <a:t>Puntalama</a:t>
            </a:r>
          </a:p>
        </p:txBody>
      </p:sp>
      <p:sp>
        <p:nvSpPr>
          <p:cNvPr id="30733" name="Text Box 30"/>
          <p:cNvSpPr txBox="1">
            <a:spLocks noChangeArrowheads="1"/>
          </p:cNvSpPr>
          <p:nvPr/>
        </p:nvSpPr>
        <p:spPr bwMode="auto">
          <a:xfrm>
            <a:off x="5003800" y="3500438"/>
            <a:ext cx="113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99FF66"/>
                </a:solidFill>
              </a:rPr>
              <a:t>Zımpara</a:t>
            </a:r>
          </a:p>
        </p:txBody>
      </p:sp>
      <p:sp>
        <p:nvSpPr>
          <p:cNvPr id="30734" name="Rectangle 31"/>
          <p:cNvSpPr>
            <a:spLocks noChangeArrowheads="1"/>
          </p:cNvSpPr>
          <p:nvPr/>
        </p:nvSpPr>
        <p:spPr bwMode="auto">
          <a:xfrm>
            <a:off x="0" y="45085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 smtClean="0"/>
              <a:t>M……..  Ş……..</a:t>
            </a:r>
            <a:endParaRPr lang="tr-TR" dirty="0"/>
          </a:p>
        </p:txBody>
      </p:sp>
      <p:sp>
        <p:nvSpPr>
          <p:cNvPr id="30735" name="Rectangle 32"/>
          <p:cNvSpPr>
            <a:spLocks noChangeArrowheads="1"/>
          </p:cNvSpPr>
          <p:nvPr/>
        </p:nvSpPr>
        <p:spPr bwMode="auto">
          <a:xfrm>
            <a:off x="0" y="49403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 smtClean="0"/>
              <a:t>A..        D…….</a:t>
            </a:r>
            <a:endParaRPr lang="tr-TR" dirty="0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41638" y="4076700"/>
            <a:ext cx="288925" cy="287338"/>
            <a:chOff x="657" y="3249"/>
            <a:chExt cx="182" cy="181"/>
          </a:xfrm>
        </p:grpSpPr>
        <p:sp>
          <p:nvSpPr>
            <p:cNvPr id="30823" name="Rectangle 34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825" name="Line 36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826" name="Line 37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140200" y="4076700"/>
            <a:ext cx="288925" cy="287338"/>
            <a:chOff x="657" y="3249"/>
            <a:chExt cx="182" cy="181"/>
          </a:xfrm>
        </p:grpSpPr>
        <p:sp>
          <p:nvSpPr>
            <p:cNvPr id="30819" name="Rectangle 39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821" name="Line 41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822" name="Line 42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435600" y="4090988"/>
            <a:ext cx="288925" cy="287337"/>
            <a:chOff x="657" y="3249"/>
            <a:chExt cx="182" cy="181"/>
          </a:xfrm>
        </p:grpSpPr>
        <p:sp>
          <p:nvSpPr>
            <p:cNvPr id="30815" name="Rectangle 44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817" name="Line 46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818" name="Line 47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2941638" y="4508500"/>
            <a:ext cx="288925" cy="287338"/>
            <a:chOff x="657" y="3249"/>
            <a:chExt cx="182" cy="181"/>
          </a:xfrm>
        </p:grpSpPr>
        <p:sp>
          <p:nvSpPr>
            <p:cNvPr id="30811" name="Rectangle 49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813" name="Line 51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814" name="Line 52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5435600" y="4522788"/>
            <a:ext cx="288925" cy="287337"/>
            <a:chOff x="657" y="3249"/>
            <a:chExt cx="182" cy="181"/>
          </a:xfrm>
        </p:grpSpPr>
        <p:sp>
          <p:nvSpPr>
            <p:cNvPr id="30807" name="Rectangle 59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2" name="Group 60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809" name="Line 61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810" name="Line 62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2941638" y="4940300"/>
            <a:ext cx="288925" cy="287338"/>
            <a:chOff x="657" y="3249"/>
            <a:chExt cx="182" cy="181"/>
          </a:xfrm>
        </p:grpSpPr>
        <p:sp>
          <p:nvSpPr>
            <p:cNvPr id="30803" name="Rectangle 64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" name="Group 65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805" name="Line 66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806" name="Line 67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4140200" y="4940300"/>
            <a:ext cx="288925" cy="287338"/>
            <a:chOff x="657" y="3249"/>
            <a:chExt cx="182" cy="181"/>
          </a:xfrm>
        </p:grpSpPr>
        <p:sp>
          <p:nvSpPr>
            <p:cNvPr id="30799" name="Rectangle 69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801" name="Line 71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802" name="Line 72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30743" name="Line 78"/>
          <p:cNvSpPr>
            <a:spLocks noChangeShapeType="1"/>
          </p:cNvSpPr>
          <p:nvPr/>
        </p:nvSpPr>
        <p:spPr bwMode="auto">
          <a:xfrm>
            <a:off x="0" y="4437063"/>
            <a:ext cx="615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44" name="Line 79"/>
          <p:cNvSpPr>
            <a:spLocks noChangeShapeType="1"/>
          </p:cNvSpPr>
          <p:nvPr/>
        </p:nvSpPr>
        <p:spPr bwMode="auto">
          <a:xfrm>
            <a:off x="0" y="4868863"/>
            <a:ext cx="615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45" name="Line 80"/>
          <p:cNvSpPr>
            <a:spLocks noChangeShapeType="1"/>
          </p:cNvSpPr>
          <p:nvPr/>
        </p:nvSpPr>
        <p:spPr bwMode="auto">
          <a:xfrm>
            <a:off x="0" y="5373688"/>
            <a:ext cx="615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46" name="Line 81"/>
          <p:cNvSpPr>
            <a:spLocks noChangeShapeType="1"/>
          </p:cNvSpPr>
          <p:nvPr/>
        </p:nvSpPr>
        <p:spPr bwMode="auto">
          <a:xfrm>
            <a:off x="2627313" y="3500438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47" name="Line 82"/>
          <p:cNvSpPr>
            <a:spLocks noChangeShapeType="1"/>
          </p:cNvSpPr>
          <p:nvPr/>
        </p:nvSpPr>
        <p:spPr bwMode="auto">
          <a:xfrm>
            <a:off x="3563938" y="3500438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48" name="Line 83"/>
          <p:cNvSpPr>
            <a:spLocks noChangeShapeType="1"/>
          </p:cNvSpPr>
          <p:nvPr/>
        </p:nvSpPr>
        <p:spPr bwMode="auto">
          <a:xfrm>
            <a:off x="5003800" y="3500438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49" name="Rectangle 85"/>
          <p:cNvSpPr>
            <a:spLocks noChangeArrowheads="1"/>
          </p:cNvSpPr>
          <p:nvPr/>
        </p:nvSpPr>
        <p:spPr bwMode="auto">
          <a:xfrm>
            <a:off x="4140200" y="4494213"/>
            <a:ext cx="288925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50" name="Rectangle 86"/>
          <p:cNvSpPr>
            <a:spLocks noChangeArrowheads="1"/>
          </p:cNvSpPr>
          <p:nvPr/>
        </p:nvSpPr>
        <p:spPr bwMode="auto">
          <a:xfrm>
            <a:off x="5435600" y="4940300"/>
            <a:ext cx="288925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51" name="Rectangle 88"/>
          <p:cNvSpPr>
            <a:spLocks noChangeArrowheads="1"/>
          </p:cNvSpPr>
          <p:nvPr/>
        </p:nvSpPr>
        <p:spPr bwMode="auto">
          <a:xfrm>
            <a:off x="0" y="54451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 smtClean="0"/>
              <a:t>İ……..   Ç………</a:t>
            </a:r>
            <a:endParaRPr lang="tr-TR" dirty="0"/>
          </a:p>
        </p:txBody>
      </p:sp>
      <p:sp>
        <p:nvSpPr>
          <p:cNvPr id="30752" name="Line 89"/>
          <p:cNvSpPr>
            <a:spLocks noChangeShapeType="1"/>
          </p:cNvSpPr>
          <p:nvPr/>
        </p:nvSpPr>
        <p:spPr bwMode="auto">
          <a:xfrm>
            <a:off x="0" y="5876925"/>
            <a:ext cx="615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4140200" y="5445125"/>
            <a:ext cx="288925" cy="287338"/>
            <a:chOff x="657" y="3249"/>
            <a:chExt cx="182" cy="181"/>
          </a:xfrm>
        </p:grpSpPr>
        <p:sp>
          <p:nvSpPr>
            <p:cNvPr id="30795" name="Rectangle 91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8" name="Group 92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797" name="Line 93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98" name="Line 94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19" name="Group 95"/>
          <p:cNvGrpSpPr>
            <a:grpSpLocks/>
          </p:cNvGrpSpPr>
          <p:nvPr/>
        </p:nvGrpSpPr>
        <p:grpSpPr bwMode="auto">
          <a:xfrm>
            <a:off x="5435600" y="5459413"/>
            <a:ext cx="288925" cy="287337"/>
            <a:chOff x="657" y="3249"/>
            <a:chExt cx="182" cy="181"/>
          </a:xfrm>
        </p:grpSpPr>
        <p:sp>
          <p:nvSpPr>
            <p:cNvPr id="30791" name="Rectangle 96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20" name="Group 97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793" name="Line 98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94" name="Line 99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30755" name="Rectangle 100"/>
          <p:cNvSpPr>
            <a:spLocks noChangeArrowheads="1"/>
          </p:cNvSpPr>
          <p:nvPr/>
        </p:nvSpPr>
        <p:spPr bwMode="auto">
          <a:xfrm>
            <a:off x="2941638" y="5445125"/>
            <a:ext cx="288925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014" name="Text Box 102"/>
          <p:cNvSpPr txBox="1">
            <a:spLocks noChangeArrowheads="1"/>
          </p:cNvSpPr>
          <p:nvPr/>
        </p:nvSpPr>
        <p:spPr bwMode="auto">
          <a:xfrm>
            <a:off x="0" y="2924175"/>
            <a:ext cx="2425700" cy="3667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>
                <a:solidFill>
                  <a:schemeClr val="bg2"/>
                </a:solidFill>
              </a:rPr>
              <a:t>KABİLİYE TABLOSU</a:t>
            </a:r>
          </a:p>
        </p:txBody>
      </p:sp>
      <p:sp>
        <p:nvSpPr>
          <p:cNvPr id="30757" name="Line 107"/>
          <p:cNvSpPr>
            <a:spLocks noChangeShapeType="1"/>
          </p:cNvSpPr>
          <p:nvPr/>
        </p:nvSpPr>
        <p:spPr bwMode="auto">
          <a:xfrm>
            <a:off x="1979613" y="3500438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58" name="Line 108"/>
          <p:cNvSpPr>
            <a:spLocks noChangeShapeType="1"/>
          </p:cNvSpPr>
          <p:nvPr/>
        </p:nvSpPr>
        <p:spPr bwMode="auto">
          <a:xfrm>
            <a:off x="2301875" y="3500438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59" name="Text Box 109"/>
          <p:cNvSpPr txBox="1">
            <a:spLocks noChangeArrowheads="1"/>
          </p:cNvSpPr>
          <p:nvPr/>
        </p:nvSpPr>
        <p:spPr bwMode="auto">
          <a:xfrm rot="5400000">
            <a:off x="1791494" y="3472657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1 VD</a:t>
            </a:r>
          </a:p>
        </p:txBody>
      </p:sp>
      <p:sp>
        <p:nvSpPr>
          <p:cNvPr id="30760" name="Text Box 110"/>
          <p:cNvSpPr txBox="1">
            <a:spLocks noChangeArrowheads="1"/>
          </p:cNvSpPr>
          <p:nvPr/>
        </p:nvSpPr>
        <p:spPr bwMode="auto">
          <a:xfrm rot="5400000">
            <a:off x="2080419" y="3472657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2 VD</a:t>
            </a:r>
          </a:p>
        </p:txBody>
      </p:sp>
      <p:sp>
        <p:nvSpPr>
          <p:cNvPr id="30761" name="Line 112"/>
          <p:cNvSpPr>
            <a:spLocks noChangeShapeType="1"/>
          </p:cNvSpPr>
          <p:nvPr/>
        </p:nvSpPr>
        <p:spPr bwMode="auto">
          <a:xfrm>
            <a:off x="0" y="4005263"/>
            <a:ext cx="615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2043113" y="4102100"/>
            <a:ext cx="215900" cy="215900"/>
            <a:chOff x="657" y="3249"/>
            <a:chExt cx="182" cy="181"/>
          </a:xfrm>
        </p:grpSpPr>
        <p:sp>
          <p:nvSpPr>
            <p:cNvPr id="30787" name="Rectangle 115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22" name="Group 116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789" name="Line 117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90" name="Line 118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23" name="Group 119"/>
          <p:cNvGrpSpPr>
            <a:grpSpLocks/>
          </p:cNvGrpSpPr>
          <p:nvPr/>
        </p:nvGrpSpPr>
        <p:grpSpPr bwMode="auto">
          <a:xfrm>
            <a:off x="2339975" y="4941888"/>
            <a:ext cx="215900" cy="215900"/>
            <a:chOff x="657" y="3249"/>
            <a:chExt cx="182" cy="181"/>
          </a:xfrm>
        </p:grpSpPr>
        <p:sp>
          <p:nvSpPr>
            <p:cNvPr id="30783" name="Rectangle 120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24" name="Group 121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785" name="Line 122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86" name="Line 123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25" name="Group 124"/>
          <p:cNvGrpSpPr>
            <a:grpSpLocks/>
          </p:cNvGrpSpPr>
          <p:nvPr/>
        </p:nvGrpSpPr>
        <p:grpSpPr bwMode="auto">
          <a:xfrm>
            <a:off x="2051050" y="4508500"/>
            <a:ext cx="215900" cy="215900"/>
            <a:chOff x="657" y="3249"/>
            <a:chExt cx="182" cy="181"/>
          </a:xfrm>
        </p:grpSpPr>
        <p:sp>
          <p:nvSpPr>
            <p:cNvPr id="30779" name="Rectangle 125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26" name="Group 126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781" name="Line 127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82" name="Line 128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27" name="Group 129"/>
          <p:cNvGrpSpPr>
            <a:grpSpLocks/>
          </p:cNvGrpSpPr>
          <p:nvPr/>
        </p:nvGrpSpPr>
        <p:grpSpPr bwMode="auto">
          <a:xfrm>
            <a:off x="2339975" y="4508500"/>
            <a:ext cx="215900" cy="215900"/>
            <a:chOff x="657" y="3249"/>
            <a:chExt cx="182" cy="181"/>
          </a:xfrm>
        </p:grpSpPr>
        <p:sp>
          <p:nvSpPr>
            <p:cNvPr id="30775" name="Rectangle 130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28" name="Group 131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777" name="Line 132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78" name="Line 133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29" name="Group 134"/>
          <p:cNvGrpSpPr>
            <a:grpSpLocks/>
          </p:cNvGrpSpPr>
          <p:nvPr/>
        </p:nvGrpSpPr>
        <p:grpSpPr bwMode="auto">
          <a:xfrm>
            <a:off x="2051050" y="5516563"/>
            <a:ext cx="215900" cy="215900"/>
            <a:chOff x="657" y="3249"/>
            <a:chExt cx="182" cy="181"/>
          </a:xfrm>
        </p:grpSpPr>
        <p:sp>
          <p:nvSpPr>
            <p:cNvPr id="30771" name="Rectangle 135"/>
            <p:cNvSpPr>
              <a:spLocks noChangeArrowheads="1"/>
            </p:cNvSpPr>
            <p:nvPr/>
          </p:nvSpPr>
          <p:spPr bwMode="auto">
            <a:xfrm>
              <a:off x="657" y="3249"/>
              <a:ext cx="18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30" name="Group 136"/>
            <p:cNvGrpSpPr>
              <a:grpSpLocks/>
            </p:cNvGrpSpPr>
            <p:nvPr/>
          </p:nvGrpSpPr>
          <p:grpSpPr bwMode="auto">
            <a:xfrm>
              <a:off x="703" y="3294"/>
              <a:ext cx="90" cy="91"/>
              <a:chOff x="1202" y="3249"/>
              <a:chExt cx="272" cy="317"/>
            </a:xfrm>
          </p:grpSpPr>
          <p:sp>
            <p:nvSpPr>
              <p:cNvPr id="30773" name="Line 137"/>
              <p:cNvSpPr>
                <a:spLocks noChangeShapeType="1"/>
              </p:cNvSpPr>
              <p:nvPr/>
            </p:nvSpPr>
            <p:spPr bwMode="auto">
              <a:xfrm>
                <a:off x="1202" y="3430"/>
                <a:ext cx="90" cy="1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74" name="Line 138"/>
              <p:cNvSpPr>
                <a:spLocks noChangeShapeType="1"/>
              </p:cNvSpPr>
              <p:nvPr/>
            </p:nvSpPr>
            <p:spPr bwMode="auto">
              <a:xfrm flipV="1">
                <a:off x="1292" y="3249"/>
                <a:ext cx="182" cy="3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30767" name="Rectangle 139"/>
          <p:cNvSpPr>
            <a:spLocks noChangeArrowheads="1"/>
          </p:cNvSpPr>
          <p:nvPr/>
        </p:nvSpPr>
        <p:spPr bwMode="auto">
          <a:xfrm>
            <a:off x="2051050" y="4941888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68" name="Rectangle 140"/>
          <p:cNvSpPr>
            <a:spLocks noChangeArrowheads="1"/>
          </p:cNvSpPr>
          <p:nvPr/>
        </p:nvSpPr>
        <p:spPr bwMode="auto">
          <a:xfrm>
            <a:off x="2339975" y="5516563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69" name="Rectangle 141"/>
          <p:cNvSpPr>
            <a:spLocks noChangeArrowheads="1"/>
          </p:cNvSpPr>
          <p:nvPr/>
        </p:nvSpPr>
        <p:spPr bwMode="auto">
          <a:xfrm>
            <a:off x="2339975" y="4102100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70" name="Text Box 142"/>
          <p:cNvSpPr txBox="1">
            <a:spLocks noChangeArrowheads="1"/>
          </p:cNvSpPr>
          <p:nvPr/>
        </p:nvSpPr>
        <p:spPr bwMode="auto">
          <a:xfrm>
            <a:off x="0" y="6215082"/>
            <a:ext cx="6156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dirty="0">
                <a:solidFill>
                  <a:schemeClr val="hlink"/>
                </a:solidFill>
              </a:rPr>
              <a:t>NOT :Sistem vardiyadaki seçili olan kişilere göre iş yükü dağıtımı yapacaktır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492500" y="188913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/>
              <a:t>PDKS KARTLARLA İŞ YÜKÜNE ELEMAN ATALMALARI</a:t>
            </a:r>
          </a:p>
        </p:txBody>
      </p:sp>
      <p:pic>
        <p:nvPicPr>
          <p:cNvPr id="31747" name="Picture 5" descr="kartli_tanima_sistemi_pd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194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0" y="1557338"/>
            <a:ext cx="7596188" cy="366712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VERİMLİLİK TABLOSU VE GÜNLÜK KAPASİTENİN BELİRLENMESİ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0" y="1989138"/>
            <a:ext cx="3255963" cy="366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>
                <a:solidFill>
                  <a:schemeClr val="bg2"/>
                </a:solidFill>
              </a:rPr>
              <a:t>İŞ YÜKLERİNİN ATANMASI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227763" y="2997200"/>
            <a:ext cx="2579687" cy="3625850"/>
            <a:chOff x="4014" y="1752"/>
            <a:chExt cx="1625" cy="2284"/>
          </a:xfrm>
        </p:grpSpPr>
        <p:sp>
          <p:nvSpPr>
            <p:cNvPr id="31781" name="Text Box 14"/>
            <p:cNvSpPr txBox="1">
              <a:spLocks noChangeArrowheads="1"/>
            </p:cNvSpPr>
            <p:nvPr/>
          </p:nvSpPr>
          <p:spPr bwMode="auto">
            <a:xfrm>
              <a:off x="4059" y="1752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/>
                <a:t>Kaynak </a:t>
              </a:r>
            </a:p>
          </p:txBody>
        </p:sp>
        <p:sp>
          <p:nvSpPr>
            <p:cNvPr id="31782" name="Text Box 15"/>
            <p:cNvSpPr txBox="1">
              <a:spLocks noChangeArrowheads="1"/>
            </p:cNvSpPr>
            <p:nvPr/>
          </p:nvSpPr>
          <p:spPr bwMode="auto">
            <a:xfrm>
              <a:off x="4014" y="2659"/>
              <a:ext cx="8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/>
                <a:t>Puntalama</a:t>
              </a:r>
            </a:p>
          </p:txBody>
        </p:sp>
        <p:sp>
          <p:nvSpPr>
            <p:cNvPr id="31783" name="Text Box 16"/>
            <p:cNvSpPr txBox="1">
              <a:spLocks noChangeArrowheads="1"/>
            </p:cNvSpPr>
            <p:nvPr/>
          </p:nvSpPr>
          <p:spPr bwMode="auto">
            <a:xfrm>
              <a:off x="4014" y="3339"/>
              <a:ext cx="16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/>
                <a:t>Zımpara + Düzeltme</a:t>
              </a:r>
            </a:p>
          </p:txBody>
        </p:sp>
        <p:pic>
          <p:nvPicPr>
            <p:cNvPr id="31784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1978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5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2205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6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2432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7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2886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8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3113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9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3612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0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3838"/>
              <a:ext cx="135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1" name="Text Box 24"/>
          <p:cNvSpPr txBox="1">
            <a:spLocks noChangeArrowheads="1"/>
          </p:cNvSpPr>
          <p:nvPr/>
        </p:nvSpPr>
        <p:spPr bwMode="auto">
          <a:xfrm>
            <a:off x="4500563" y="3357563"/>
            <a:ext cx="1768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/>
              <a:t>07.06.2010 İŞ YÜKÜ</a:t>
            </a:r>
          </a:p>
        </p:txBody>
      </p:sp>
      <p:sp>
        <p:nvSpPr>
          <p:cNvPr id="31752" name="Text Box 25"/>
          <p:cNvSpPr txBox="1">
            <a:spLocks noChangeArrowheads="1"/>
          </p:cNvSpPr>
          <p:nvPr/>
        </p:nvSpPr>
        <p:spPr bwMode="auto">
          <a:xfrm>
            <a:off x="4427538" y="3717925"/>
            <a:ext cx="1789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CC66"/>
                </a:solidFill>
              </a:rPr>
              <a:t>2 Saat 15 dk</a:t>
            </a:r>
          </a:p>
        </p:txBody>
      </p:sp>
      <p:sp>
        <p:nvSpPr>
          <p:cNvPr id="31753" name="Text Box 26"/>
          <p:cNvSpPr txBox="1">
            <a:spLocks noChangeArrowheads="1"/>
          </p:cNvSpPr>
          <p:nvPr/>
        </p:nvSpPr>
        <p:spPr bwMode="auto">
          <a:xfrm>
            <a:off x="4500563" y="4941888"/>
            <a:ext cx="1789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CC66"/>
                </a:solidFill>
              </a:rPr>
              <a:t>1 Saat 12 dk</a:t>
            </a:r>
          </a:p>
        </p:txBody>
      </p:sp>
      <p:sp>
        <p:nvSpPr>
          <p:cNvPr id="31754" name="Text Box 27"/>
          <p:cNvSpPr txBox="1">
            <a:spLocks noChangeArrowheads="1"/>
          </p:cNvSpPr>
          <p:nvPr/>
        </p:nvSpPr>
        <p:spPr bwMode="auto">
          <a:xfrm>
            <a:off x="4427538" y="6094413"/>
            <a:ext cx="1789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CC66"/>
                </a:solidFill>
              </a:rPr>
              <a:t>4 Saat 17 dk</a:t>
            </a:r>
          </a:p>
        </p:txBody>
      </p:sp>
      <p:sp>
        <p:nvSpPr>
          <p:cNvPr id="31755" name="Line 28"/>
          <p:cNvSpPr>
            <a:spLocks noChangeShapeType="1"/>
          </p:cNvSpPr>
          <p:nvPr/>
        </p:nvSpPr>
        <p:spPr bwMode="auto">
          <a:xfrm>
            <a:off x="4427538" y="3068638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56" name="AutoShape 30"/>
          <p:cNvSpPr>
            <a:spLocks noChangeArrowheads="1"/>
          </p:cNvSpPr>
          <p:nvPr/>
        </p:nvSpPr>
        <p:spPr bwMode="auto">
          <a:xfrm>
            <a:off x="2195513" y="4005263"/>
            <a:ext cx="1584325" cy="2159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57" name="AutoShape 31"/>
          <p:cNvSpPr>
            <a:spLocks noChangeArrowheads="1"/>
          </p:cNvSpPr>
          <p:nvPr/>
        </p:nvSpPr>
        <p:spPr bwMode="auto">
          <a:xfrm>
            <a:off x="2195513" y="4005263"/>
            <a:ext cx="1584325" cy="215900"/>
          </a:xfrm>
          <a:prstGeom prst="flowChartAlternateProcess">
            <a:avLst/>
          </a:prstGeom>
          <a:gradFill rotWithShape="1">
            <a:gsLst>
              <a:gs pos="0">
                <a:srgbClr val="761616"/>
              </a:gs>
              <a:gs pos="100000">
                <a:srgbClr val="FF2F2F"/>
              </a:gs>
            </a:gsLst>
            <a:lin ang="5400000" scaled="1"/>
          </a:gradFill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58" name="Rectangle 96"/>
          <p:cNvSpPr>
            <a:spLocks noChangeArrowheads="1"/>
          </p:cNvSpPr>
          <p:nvPr/>
        </p:nvSpPr>
        <p:spPr bwMode="auto">
          <a:xfrm>
            <a:off x="0" y="33575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Adı        Soyadı</a:t>
            </a:r>
          </a:p>
        </p:txBody>
      </p:sp>
      <p:sp>
        <p:nvSpPr>
          <p:cNvPr id="31759" name="Rectangle 97"/>
          <p:cNvSpPr>
            <a:spLocks noChangeArrowheads="1"/>
          </p:cNvSpPr>
          <p:nvPr/>
        </p:nvSpPr>
        <p:spPr bwMode="auto">
          <a:xfrm>
            <a:off x="0" y="39338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 smtClean="0">
                <a:solidFill>
                  <a:srgbClr val="99FF66"/>
                </a:solidFill>
              </a:rPr>
              <a:t>F….     M…..</a:t>
            </a:r>
            <a:endParaRPr lang="tr-TR" b="1" dirty="0">
              <a:solidFill>
                <a:srgbClr val="99FF66"/>
              </a:solidFill>
            </a:endParaRPr>
          </a:p>
        </p:txBody>
      </p:sp>
      <p:sp>
        <p:nvSpPr>
          <p:cNvPr id="31760" name="Rectangle 98"/>
          <p:cNvSpPr>
            <a:spLocks noChangeArrowheads="1"/>
          </p:cNvSpPr>
          <p:nvPr/>
        </p:nvSpPr>
        <p:spPr bwMode="auto">
          <a:xfrm>
            <a:off x="0" y="43656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 smtClean="0"/>
              <a:t>M……..  Ş…….</a:t>
            </a:r>
            <a:endParaRPr lang="tr-TR" dirty="0"/>
          </a:p>
        </p:txBody>
      </p:sp>
      <p:sp>
        <p:nvSpPr>
          <p:cNvPr id="31761" name="Rectangle 99"/>
          <p:cNvSpPr>
            <a:spLocks noChangeArrowheads="1"/>
          </p:cNvSpPr>
          <p:nvPr/>
        </p:nvSpPr>
        <p:spPr bwMode="auto">
          <a:xfrm>
            <a:off x="0" y="47974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 smtClean="0"/>
              <a:t>A..         D……</a:t>
            </a:r>
            <a:endParaRPr lang="tr-TR" dirty="0"/>
          </a:p>
        </p:txBody>
      </p:sp>
      <p:sp>
        <p:nvSpPr>
          <p:cNvPr id="31762" name="Rectangle 100"/>
          <p:cNvSpPr>
            <a:spLocks noChangeArrowheads="1"/>
          </p:cNvSpPr>
          <p:nvPr/>
        </p:nvSpPr>
        <p:spPr bwMode="auto">
          <a:xfrm>
            <a:off x="0" y="530225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 smtClean="0"/>
              <a:t>İ……..  Ç……</a:t>
            </a:r>
            <a:endParaRPr lang="tr-TR" dirty="0"/>
          </a:p>
        </p:txBody>
      </p:sp>
      <p:sp>
        <p:nvSpPr>
          <p:cNvPr id="31763" name="Line 101"/>
          <p:cNvSpPr>
            <a:spLocks noChangeShapeType="1"/>
          </p:cNvSpPr>
          <p:nvPr/>
        </p:nvSpPr>
        <p:spPr bwMode="auto">
          <a:xfrm>
            <a:off x="0" y="4365625"/>
            <a:ext cx="3995738" cy="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64" name="Line 102"/>
          <p:cNvSpPr>
            <a:spLocks noChangeShapeType="1"/>
          </p:cNvSpPr>
          <p:nvPr/>
        </p:nvSpPr>
        <p:spPr bwMode="auto">
          <a:xfrm>
            <a:off x="0" y="4797425"/>
            <a:ext cx="3995738" cy="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65" name="Line 103"/>
          <p:cNvSpPr>
            <a:spLocks noChangeShapeType="1"/>
          </p:cNvSpPr>
          <p:nvPr/>
        </p:nvSpPr>
        <p:spPr bwMode="auto">
          <a:xfrm>
            <a:off x="0" y="5229225"/>
            <a:ext cx="3995738" cy="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66" name="Line 104"/>
          <p:cNvSpPr>
            <a:spLocks noChangeShapeType="1"/>
          </p:cNvSpPr>
          <p:nvPr/>
        </p:nvSpPr>
        <p:spPr bwMode="auto">
          <a:xfrm>
            <a:off x="0" y="5734050"/>
            <a:ext cx="3995738" cy="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67" name="Line 105"/>
          <p:cNvSpPr>
            <a:spLocks noChangeShapeType="1"/>
          </p:cNvSpPr>
          <p:nvPr/>
        </p:nvSpPr>
        <p:spPr bwMode="auto">
          <a:xfrm>
            <a:off x="1979613" y="3860800"/>
            <a:ext cx="0" cy="187325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768" name="AutoShape 108"/>
          <p:cNvSpPr>
            <a:spLocks noChangeArrowheads="1"/>
          </p:cNvSpPr>
          <p:nvPr/>
        </p:nvSpPr>
        <p:spPr bwMode="auto">
          <a:xfrm>
            <a:off x="2195513" y="4437063"/>
            <a:ext cx="1584325" cy="2159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69" name="AutoShape 109"/>
          <p:cNvSpPr>
            <a:spLocks noChangeArrowheads="1"/>
          </p:cNvSpPr>
          <p:nvPr/>
        </p:nvSpPr>
        <p:spPr bwMode="auto">
          <a:xfrm>
            <a:off x="2195513" y="4437063"/>
            <a:ext cx="936625" cy="215900"/>
          </a:xfrm>
          <a:prstGeom prst="flowChartAlternateProcess">
            <a:avLst/>
          </a:prstGeom>
          <a:gradFill rotWithShape="1">
            <a:gsLst>
              <a:gs pos="0">
                <a:srgbClr val="761616"/>
              </a:gs>
              <a:gs pos="100000">
                <a:srgbClr val="FF2F2F"/>
              </a:gs>
            </a:gsLst>
            <a:lin ang="5400000" scaled="1"/>
          </a:gradFill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70" name="AutoShape 111"/>
          <p:cNvSpPr>
            <a:spLocks noChangeArrowheads="1"/>
          </p:cNvSpPr>
          <p:nvPr/>
        </p:nvSpPr>
        <p:spPr bwMode="auto">
          <a:xfrm>
            <a:off x="2195513" y="4868863"/>
            <a:ext cx="1584325" cy="2159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71" name="AutoShape 112"/>
          <p:cNvSpPr>
            <a:spLocks noChangeArrowheads="1"/>
          </p:cNvSpPr>
          <p:nvPr/>
        </p:nvSpPr>
        <p:spPr bwMode="auto">
          <a:xfrm>
            <a:off x="2195513" y="4868863"/>
            <a:ext cx="1439862" cy="215900"/>
          </a:xfrm>
          <a:prstGeom prst="flowChartAlternateProcess">
            <a:avLst/>
          </a:prstGeom>
          <a:gradFill rotWithShape="1">
            <a:gsLst>
              <a:gs pos="0">
                <a:srgbClr val="761616"/>
              </a:gs>
              <a:gs pos="100000">
                <a:srgbClr val="FF2F2F"/>
              </a:gs>
            </a:gsLst>
            <a:lin ang="5400000" scaled="1"/>
          </a:gradFill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72" name="AutoShape 114"/>
          <p:cNvSpPr>
            <a:spLocks noChangeArrowheads="1"/>
          </p:cNvSpPr>
          <p:nvPr/>
        </p:nvSpPr>
        <p:spPr bwMode="auto">
          <a:xfrm>
            <a:off x="2195513" y="5373688"/>
            <a:ext cx="1584325" cy="2159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73" name="AutoShape 115"/>
          <p:cNvSpPr>
            <a:spLocks noChangeArrowheads="1"/>
          </p:cNvSpPr>
          <p:nvPr/>
        </p:nvSpPr>
        <p:spPr bwMode="auto">
          <a:xfrm>
            <a:off x="2195513" y="5373688"/>
            <a:ext cx="936625" cy="215900"/>
          </a:xfrm>
          <a:prstGeom prst="flowChartAlternateProcess">
            <a:avLst/>
          </a:prstGeom>
          <a:gradFill rotWithShape="1">
            <a:gsLst>
              <a:gs pos="0">
                <a:srgbClr val="761616"/>
              </a:gs>
              <a:gs pos="100000">
                <a:srgbClr val="FF2F2F"/>
              </a:gs>
            </a:gsLst>
            <a:lin ang="5400000" scaled="1"/>
          </a:gradFill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74" name="Text Box 116"/>
          <p:cNvSpPr txBox="1">
            <a:spLocks noChangeArrowheads="1"/>
          </p:cNvSpPr>
          <p:nvPr/>
        </p:nvSpPr>
        <p:spPr bwMode="auto">
          <a:xfrm>
            <a:off x="3779838" y="4005263"/>
            <a:ext cx="69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/>
              <a:t>% 100</a:t>
            </a:r>
          </a:p>
        </p:txBody>
      </p:sp>
      <p:sp>
        <p:nvSpPr>
          <p:cNvPr id="31775" name="Text Box 117"/>
          <p:cNvSpPr txBox="1">
            <a:spLocks noChangeArrowheads="1"/>
          </p:cNvSpPr>
          <p:nvPr/>
        </p:nvSpPr>
        <p:spPr bwMode="auto">
          <a:xfrm>
            <a:off x="3795713" y="4408488"/>
            <a:ext cx="595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/>
              <a:t>% 60</a:t>
            </a:r>
          </a:p>
        </p:txBody>
      </p:sp>
      <p:sp>
        <p:nvSpPr>
          <p:cNvPr id="31776" name="Text Box 118"/>
          <p:cNvSpPr txBox="1">
            <a:spLocks noChangeArrowheads="1"/>
          </p:cNvSpPr>
          <p:nvPr/>
        </p:nvSpPr>
        <p:spPr bwMode="auto">
          <a:xfrm>
            <a:off x="3810000" y="4854575"/>
            <a:ext cx="595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/>
              <a:t>% 87</a:t>
            </a:r>
          </a:p>
        </p:txBody>
      </p:sp>
      <p:sp>
        <p:nvSpPr>
          <p:cNvPr id="31777" name="Text Box 119"/>
          <p:cNvSpPr txBox="1">
            <a:spLocks noChangeArrowheads="1"/>
          </p:cNvSpPr>
          <p:nvPr/>
        </p:nvSpPr>
        <p:spPr bwMode="auto">
          <a:xfrm>
            <a:off x="3810000" y="5359400"/>
            <a:ext cx="595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/>
              <a:t>% 62</a:t>
            </a:r>
          </a:p>
        </p:txBody>
      </p:sp>
      <p:sp>
        <p:nvSpPr>
          <p:cNvPr id="31778" name="Rectangle 120"/>
          <p:cNvSpPr>
            <a:spLocks noChangeArrowheads="1"/>
          </p:cNvSpPr>
          <p:nvPr/>
        </p:nvSpPr>
        <p:spPr bwMode="auto">
          <a:xfrm>
            <a:off x="-28575" y="23193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Günlük iş yükleri 9 saat + mesai saati üzerinden atama yapılmaktadır 9 saati geçen iş yükleri bir sonraki güne devir olacaktır.</a:t>
            </a:r>
          </a:p>
        </p:txBody>
      </p:sp>
      <p:sp>
        <p:nvSpPr>
          <p:cNvPr id="31779" name="Text Box 121"/>
          <p:cNvSpPr txBox="1">
            <a:spLocks noChangeArrowheads="1"/>
          </p:cNvSpPr>
          <p:nvPr/>
        </p:nvSpPr>
        <p:spPr bwMode="auto">
          <a:xfrm>
            <a:off x="2268538" y="3357563"/>
            <a:ext cx="1768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/>
              <a:t>07.06.2010 İŞ YÜKÜ</a:t>
            </a:r>
          </a:p>
        </p:txBody>
      </p:sp>
      <p:sp>
        <p:nvSpPr>
          <p:cNvPr id="31780" name="AutoShape 122"/>
          <p:cNvSpPr>
            <a:spLocks noChangeArrowheads="1"/>
          </p:cNvSpPr>
          <p:nvPr/>
        </p:nvSpPr>
        <p:spPr bwMode="auto">
          <a:xfrm>
            <a:off x="3476625" y="3976688"/>
            <a:ext cx="288925" cy="288925"/>
          </a:xfrm>
          <a:custGeom>
            <a:avLst/>
            <a:gdLst>
              <a:gd name="T0" fmla="*/ 1932360 w 21600"/>
              <a:gd name="T1" fmla="*/ 0 h 21600"/>
              <a:gd name="T2" fmla="*/ 565932 w 21600"/>
              <a:gd name="T3" fmla="*/ 565932 h 21600"/>
              <a:gd name="T4" fmla="*/ 0 w 21600"/>
              <a:gd name="T5" fmla="*/ 1932360 h 21600"/>
              <a:gd name="T6" fmla="*/ 565932 w 21600"/>
              <a:gd name="T7" fmla="*/ 3298774 h 21600"/>
              <a:gd name="T8" fmla="*/ 1932360 w 21600"/>
              <a:gd name="T9" fmla="*/ 3864707 h 21600"/>
              <a:gd name="T10" fmla="*/ 3298774 w 21600"/>
              <a:gd name="T11" fmla="*/ 3298774 h 21600"/>
              <a:gd name="T12" fmla="*/ 3864707 w 21600"/>
              <a:gd name="T13" fmla="*/ 1932360 h 21600"/>
              <a:gd name="T14" fmla="*/ 3298774 w 21600"/>
              <a:gd name="T15" fmla="*/ 5659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419475" y="260350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PDKS KARTLARLA İŞ YÜKÜNE ELEMAN ATALMALARI</a:t>
            </a:r>
          </a:p>
        </p:txBody>
      </p:sp>
      <p:pic>
        <p:nvPicPr>
          <p:cNvPr id="1028" name="Picture 5" descr="kartli_tanima_sistemi_pd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94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0" y="1557338"/>
            <a:ext cx="7596188" cy="366712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VERİMLİLİK TABLOSU VE GÜNLÜK KAPASİTENİN BELİRLENMESİ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1989138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İş yükleri GÜNLÜK HAFTALIK VE AYLIK olarak değerlendirildiğinde kişinin performans kriterleri ortaya çıkar.ayrıca bu bilgiler PDKS kartına veri olarak işlenir</a:t>
            </a:r>
          </a:p>
        </p:txBody>
      </p:sp>
      <p:sp>
        <p:nvSpPr>
          <p:cNvPr id="1031" name="Rectangle 24"/>
          <p:cNvSpPr>
            <a:spLocks noChangeArrowheads="1"/>
          </p:cNvSpPr>
          <p:nvPr/>
        </p:nvSpPr>
        <p:spPr bwMode="auto">
          <a:xfrm>
            <a:off x="0" y="256540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Adı        Soyadı</a:t>
            </a:r>
          </a:p>
        </p:txBody>
      </p:sp>
      <p:sp>
        <p:nvSpPr>
          <p:cNvPr id="1032" name="Rectangle 25"/>
          <p:cNvSpPr>
            <a:spLocks noChangeArrowheads="1"/>
          </p:cNvSpPr>
          <p:nvPr/>
        </p:nvSpPr>
        <p:spPr bwMode="auto">
          <a:xfrm>
            <a:off x="2051050" y="25654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99FF66"/>
                </a:solidFill>
              </a:rPr>
              <a:t>Fevzi     Mutlu</a:t>
            </a:r>
          </a:p>
        </p:txBody>
      </p:sp>
      <p:sp>
        <p:nvSpPr>
          <p:cNvPr id="1033" name="Line 26"/>
          <p:cNvSpPr>
            <a:spLocks noChangeShapeType="1"/>
          </p:cNvSpPr>
          <p:nvPr/>
        </p:nvSpPr>
        <p:spPr bwMode="auto">
          <a:xfrm>
            <a:off x="0" y="256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1026" name="Object 34"/>
          <p:cNvGraphicFramePr>
            <a:graphicFrameLocks noChangeAspect="1"/>
          </p:cNvGraphicFramePr>
          <p:nvPr>
            <p:ph/>
          </p:nvPr>
        </p:nvGraphicFramePr>
        <p:xfrm>
          <a:off x="0" y="2924175"/>
          <a:ext cx="8310563" cy="3365500"/>
        </p:xfrm>
        <a:graphic>
          <a:graphicData uri="http://schemas.openxmlformats.org/presentationml/2006/ole">
            <p:oleObj spid="_x0000_s81922" name="Grafik" r:id="rId5" imgW="6562802" imgH="2657496" progId="MSGraph.Chart.8">
              <p:embed followColorScheme="full"/>
            </p:oleObj>
          </a:graphicData>
        </a:graphic>
      </p:graphicFrame>
      <p:sp>
        <p:nvSpPr>
          <p:cNvPr id="1034" name="Rectangle 36"/>
          <p:cNvSpPr>
            <a:spLocks noChangeArrowheads="1"/>
          </p:cNvSpPr>
          <p:nvPr/>
        </p:nvSpPr>
        <p:spPr bwMode="auto">
          <a:xfrm>
            <a:off x="250825" y="6165850"/>
            <a:ext cx="431800" cy="215900"/>
          </a:xfrm>
          <a:prstGeom prst="rect">
            <a:avLst/>
          </a:prstGeom>
          <a:solidFill>
            <a:srgbClr val="FF2F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35" name="Rectangle 37"/>
          <p:cNvSpPr>
            <a:spLocks noChangeArrowheads="1"/>
          </p:cNvSpPr>
          <p:nvPr/>
        </p:nvSpPr>
        <p:spPr bwMode="auto">
          <a:xfrm>
            <a:off x="250825" y="6453188"/>
            <a:ext cx="431800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666750" y="6376988"/>
            <a:ext cx="276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>
                <a:effectLst>
                  <a:outerShdw blurRad="38100" dist="38100" dir="2700000" algn="tl">
                    <a:srgbClr val="000000"/>
                  </a:outerShdw>
                </a:effectLst>
              </a:rPr>
              <a:t>Günlük atanan iş yükü</a:t>
            </a: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684213" y="6092825"/>
            <a:ext cx="2128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>
                <a:effectLst>
                  <a:outerShdw blurRad="38100" dist="38100" dir="2700000" algn="tl">
                    <a:srgbClr val="000000"/>
                  </a:outerShdw>
                </a:effectLst>
              </a:rPr>
              <a:t>Yakalanan Değer</a:t>
            </a:r>
          </a:p>
        </p:txBody>
      </p:sp>
      <p:sp>
        <p:nvSpPr>
          <p:cNvPr id="1038" name="Rectangle 40"/>
          <p:cNvSpPr>
            <a:spLocks noChangeArrowheads="1"/>
          </p:cNvSpPr>
          <p:nvPr/>
        </p:nvSpPr>
        <p:spPr bwMode="auto">
          <a:xfrm>
            <a:off x="989013" y="294163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chemeClr val="hlink"/>
                </a:solidFill>
              </a:rPr>
              <a:t>23.HF DEĞERLENDİRMESİ</a:t>
            </a:r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5983288" y="6308725"/>
            <a:ext cx="3160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Sonuç : %97 Performans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527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419475" y="260350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PDKS KARTLARLA İŞ YÜKÜNE ELEMAN ATALMALARI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987675" y="1125538"/>
            <a:ext cx="500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PERFORMANS KRİTERLERİ BELİRLENEN BÖLÜMLER</a:t>
            </a: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>
            <p:ph/>
          </p:nvPr>
        </p:nvGraphicFramePr>
        <p:xfrm>
          <a:off x="-541338" y="2924175"/>
          <a:ext cx="9371013" cy="4208463"/>
        </p:xfrm>
        <a:graphic>
          <a:graphicData uri="http://schemas.openxmlformats.org/presentationml/2006/ole">
            <p:oleObj spid="_x0000_s82946" name="Grafik" r:id="rId5" imgW="5048164" imgH="2266902" progId="MSGraph.Chart.8">
              <p:embed followColorScheme="full"/>
            </p:oleObj>
          </a:graphicData>
        </a:graphic>
      </p:graphicFrame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4408488" y="1427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8602663" y="3357563"/>
            <a:ext cx="541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/>
              <a:t>%97</a:t>
            </a: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8616950" y="3860800"/>
            <a:ext cx="541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/>
              <a:t>%92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8615363" y="4365625"/>
            <a:ext cx="541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/>
              <a:t>%86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467544" y="620688"/>
            <a:ext cx="7848872" cy="563231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İsrafları yok ederek akış süresini azalttığımızda: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•   Teslim süresi kısalır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•   Para dönüş hızı artar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•   Stoklar azalır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•   Kaynak kullanım etkinliği artar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•   Maliyetler düşer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•   İşletme sermayesi ihtiyacı azalır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•   Kalitenin izlenebilirliği artar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•   Tahmin yerine kesin siparişe üretim mümkündür 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43834" y="3429000"/>
            <a:ext cx="1219576" cy="174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95234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556792"/>
            <a:ext cx="4313262" cy="60250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276872"/>
            <a:ext cx="4053406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1700808"/>
            <a:ext cx="8568952" cy="576064"/>
          </a:xfrm>
        </p:spPr>
        <p:txBody>
          <a:bodyPr anchor="b"/>
          <a:lstStyle/>
          <a:p>
            <a:r>
              <a:rPr lang="tr-TR" sz="6000" i="1" baseline="6000" dirty="0" smtClean="0">
                <a:solidFill>
                  <a:schemeClr val="bg1">
                    <a:lumMod val="20000"/>
                    <a:lumOff val="80000"/>
                  </a:schemeClr>
                </a:solidFill>
                <a:uFill>
                  <a:solidFill>
                    <a:schemeClr val="accent2"/>
                  </a:solidFill>
                </a:uFill>
              </a:rPr>
              <a:t>Ölçemediğin değer senin değildir…</a:t>
            </a:r>
            <a:endParaRPr lang="tr-TR" sz="6000" i="1" baseline="6000" dirty="0">
              <a:solidFill>
                <a:schemeClr val="bg1">
                  <a:lumMod val="20000"/>
                  <a:lumOff val="80000"/>
                </a:schemeClr>
              </a:solidFill>
              <a:uFill>
                <a:solidFill>
                  <a:schemeClr val="accent2"/>
                </a:solidFill>
              </a:uFill>
            </a:endParaRPr>
          </a:p>
        </p:txBody>
      </p:sp>
      <p:pic>
        <p:nvPicPr>
          <p:cNvPr id="96258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250" y="321593"/>
            <a:ext cx="729615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D:\MASAÜSTÜ\YEDEK\BERKUT YAZILIM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60648"/>
            <a:ext cx="6348412" cy="10160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627784" y="13407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www.</a:t>
            </a:r>
            <a:r>
              <a:rPr lang="tr-TR" dirty="0" err="1" smtClean="0"/>
              <a:t>BerkutBilisim</a:t>
            </a:r>
            <a:r>
              <a:rPr lang="tr-TR" dirty="0" smtClean="0"/>
              <a:t>.com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411760" y="638132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Ölçemediğin değer senin değildir!</a:t>
            </a:r>
            <a:endParaRPr lang="tr-TR" b="1" dirty="0"/>
          </a:p>
        </p:txBody>
      </p:sp>
      <p:pic>
        <p:nvPicPr>
          <p:cNvPr id="83971" name="Picture 3" descr="D:\MASAÜSTÜ\YEDEK\BERKUT YAZILIM\broşür\Treob Sistemleri\girisarkapl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72816"/>
            <a:ext cx="8064896" cy="453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467544" y="0"/>
            <a:ext cx="8244408" cy="523220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800" b="1" spc="50" dirty="0">
                <a:ln w="11430"/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rPr>
              <a:t>Sistem Bilgisi</a:t>
            </a:r>
          </a:p>
        </p:txBody>
      </p:sp>
      <p:pic>
        <p:nvPicPr>
          <p:cNvPr id="51202" name="Picture 2" descr="C:\Documents and Settings\kursatb\Desktop\İkon\İkonlar\agenda_128x128-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8" y="417513"/>
            <a:ext cx="971591" cy="9715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3" name="12 Dikdörtgen"/>
          <p:cNvSpPr/>
          <p:nvPr/>
        </p:nvSpPr>
        <p:spPr bwMode="auto">
          <a:xfrm>
            <a:off x="1087479" y="633526"/>
            <a:ext cx="7416759" cy="461641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Pazarlama + Planlama Girişleri</a:t>
            </a:r>
          </a:p>
        </p:txBody>
      </p:sp>
      <p:sp>
        <p:nvSpPr>
          <p:cNvPr id="14" name="13 Dikdörtgen"/>
          <p:cNvSpPr/>
          <p:nvPr/>
        </p:nvSpPr>
        <p:spPr bwMode="auto">
          <a:xfrm>
            <a:off x="1015010" y="2751813"/>
            <a:ext cx="4607915" cy="40008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Şekillendirme Atölyeleri</a:t>
            </a:r>
          </a:p>
        </p:txBody>
      </p:sp>
      <p:pic>
        <p:nvPicPr>
          <p:cNvPr id="7189" name="Picture 9" descr="C:\Documents and Settings\kursatb\Desktop\İkon\İkonlar\Project Plan - Gant Ch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35238"/>
            <a:ext cx="97147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5" descr="C:\Documents and Settings\kursatb\Desktop\İkon\İkonlar\Illustratio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1468438"/>
            <a:ext cx="899839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Dikdörtgen"/>
          <p:cNvSpPr/>
          <p:nvPr/>
        </p:nvSpPr>
        <p:spPr bwMode="auto">
          <a:xfrm>
            <a:off x="1043740" y="1756636"/>
            <a:ext cx="2232860" cy="4619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Satınalma</a:t>
            </a:r>
          </a:p>
        </p:txBody>
      </p:sp>
      <p:sp>
        <p:nvSpPr>
          <p:cNvPr id="18" name="17 Dikdörtgen"/>
          <p:cNvSpPr/>
          <p:nvPr/>
        </p:nvSpPr>
        <p:spPr bwMode="auto">
          <a:xfrm>
            <a:off x="1115505" y="3831047"/>
            <a:ext cx="6264783" cy="40063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2000" dirty="0">
                <a:solidFill>
                  <a:schemeClr val="bg2">
                    <a:lumMod val="75000"/>
                  </a:schemeClr>
                </a:solidFill>
              </a:rPr>
              <a:t>Kaynaklı Birleştirme Atölyeleri</a:t>
            </a:r>
          </a:p>
        </p:txBody>
      </p:sp>
      <p:pic>
        <p:nvPicPr>
          <p:cNvPr id="7182" name="Picture 10" descr="C:\Documents and Settings\kursatb\Desktop\İkon\İkonlar\carton_box_128x128-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429132"/>
            <a:ext cx="89988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Dikdörtgen"/>
          <p:cNvSpPr/>
          <p:nvPr/>
        </p:nvSpPr>
        <p:spPr bwMode="auto">
          <a:xfrm>
            <a:off x="1231900" y="4983163"/>
            <a:ext cx="10842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Depolar</a:t>
            </a:r>
          </a:p>
        </p:txBody>
      </p:sp>
      <p:pic>
        <p:nvPicPr>
          <p:cNvPr id="7180" name="Picture 7" descr="C:\Documents and Settings\kursatb\Desktop\İkon\İkonlar\Painti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776913"/>
            <a:ext cx="79205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Dikdörtgen"/>
          <p:cNvSpPr/>
          <p:nvPr/>
        </p:nvSpPr>
        <p:spPr bwMode="auto">
          <a:xfrm>
            <a:off x="1174750" y="6064250"/>
            <a:ext cx="1317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Boyahane</a:t>
            </a:r>
          </a:p>
        </p:txBody>
      </p:sp>
      <p:sp>
        <p:nvSpPr>
          <p:cNvPr id="29" name="28 Dikdörtgen"/>
          <p:cNvSpPr/>
          <p:nvPr/>
        </p:nvSpPr>
        <p:spPr bwMode="auto">
          <a:xfrm>
            <a:off x="4284663" y="5921375"/>
            <a:ext cx="1060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Montaj</a:t>
            </a:r>
          </a:p>
        </p:txBody>
      </p:sp>
      <p:pic>
        <p:nvPicPr>
          <p:cNvPr id="24" name="Picture 35" descr="C:\Documents and Settings\Oguzhan SARI\Belgelerim\Karşıdan Yüklenenler\2685_20Icon\2685_20Icon\2685_20Icon\2685 Icon\124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643446"/>
            <a:ext cx="857256" cy="857256"/>
          </a:xfrm>
          <a:prstGeom prst="rect">
            <a:avLst/>
          </a:prstGeom>
          <a:noFill/>
        </p:spPr>
      </p:pic>
      <p:pic>
        <p:nvPicPr>
          <p:cNvPr id="26" name="Picture 36" descr="C:\Documents and Settings\Oguzhan SARI\Belgelerim\Karşıdan Yüklenenler\2685_20Icon\2685_20Icon\2685_20Icon\2685 Icon\444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3643314"/>
            <a:ext cx="714380" cy="714380"/>
          </a:xfrm>
          <a:prstGeom prst="rect">
            <a:avLst/>
          </a:prstGeom>
          <a:noFill/>
        </p:spPr>
      </p:pic>
      <p:pic>
        <p:nvPicPr>
          <p:cNvPr id="27" name="Picture 34" descr="C:\Documents and Settings\Oguzhan SARI\Belgelerim\Karşıdan Yüklenenler\2685_20Icon\2685_20Icon\2685_20Icon\2685 Icon\107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5786454"/>
            <a:ext cx="714380" cy="714380"/>
          </a:xfrm>
          <a:prstGeom prst="rect">
            <a:avLst/>
          </a:prstGeom>
          <a:noFill/>
        </p:spPr>
      </p:pic>
      <p:sp>
        <p:nvSpPr>
          <p:cNvPr id="28" name="27 Dikdörtgen"/>
          <p:cNvSpPr/>
          <p:nvPr/>
        </p:nvSpPr>
        <p:spPr bwMode="auto">
          <a:xfrm>
            <a:off x="4357686" y="4786322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Ambalaj</a:t>
            </a:r>
            <a:endParaRPr lang="tr-TR" sz="20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kursatb\Desktop\İkon\İkonlar\agenda_128x128-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1285884" cy="13063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6" name="5 Dikdörtgen"/>
          <p:cNvSpPr/>
          <p:nvPr/>
        </p:nvSpPr>
        <p:spPr bwMode="auto">
          <a:xfrm>
            <a:off x="1206582" y="879543"/>
            <a:ext cx="3111388" cy="40011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tr-T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Pazarlama</a:t>
            </a:r>
            <a:endParaRPr lang="tr-T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428596" y="0"/>
            <a:ext cx="8244408" cy="523220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800" b="1" spc="50" dirty="0" smtClean="0">
                <a:ln w="11430"/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rPr>
              <a:t>MEVCUT İŞLEYİŞ</a:t>
            </a:r>
            <a:endParaRPr lang="tr-TR" sz="2800" b="1" spc="50" dirty="0">
              <a:ln w="11430"/>
              <a:solidFill>
                <a:schemeClr val="bg1">
                  <a:lumMod val="50000"/>
                </a:schemeClr>
              </a:solidFill>
              <a:latin typeface="Square721 BT" pitchFamily="34" charset="0"/>
            </a:endParaRPr>
          </a:p>
        </p:txBody>
      </p:sp>
      <p:pic>
        <p:nvPicPr>
          <p:cNvPr id="47107" name="Picture 3" descr="C:\Documents and Settings\Oguzhan SARI\Belgelerim\Karşıdan Yüklenenler\2685_20Icon\2685_20Icon\2685_20Icon\2685 Icon\04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933448" cy="933448"/>
          </a:xfrm>
          <a:prstGeom prst="rect">
            <a:avLst/>
          </a:prstGeom>
          <a:noFill/>
        </p:spPr>
      </p:pic>
      <p:sp>
        <p:nvSpPr>
          <p:cNvPr id="16" name="15 Dikdörtgen"/>
          <p:cNvSpPr/>
          <p:nvPr/>
        </p:nvSpPr>
        <p:spPr bwMode="auto">
          <a:xfrm>
            <a:off x="1285852" y="2000240"/>
            <a:ext cx="3111388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Planlama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8" name="Picture 4" descr="C:\Documents and Settings\Oguzhan SARI\Belgelerim\Karşıdan Yüklenenler\2685_20Icon\2685_20Icon\2685_20Icon\2685 Icon\039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857256" cy="857256"/>
          </a:xfrm>
          <a:prstGeom prst="rect">
            <a:avLst/>
          </a:prstGeom>
          <a:noFill/>
        </p:spPr>
      </p:pic>
      <p:sp>
        <p:nvSpPr>
          <p:cNvPr id="19" name="18 Dikdörtgen"/>
          <p:cNvSpPr/>
          <p:nvPr/>
        </p:nvSpPr>
        <p:spPr bwMode="auto">
          <a:xfrm>
            <a:off x="1000100" y="3071810"/>
            <a:ext cx="2539884" cy="73866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MRP</a:t>
            </a:r>
          </a:p>
          <a:p>
            <a:pPr algn="ctr"/>
            <a:r>
              <a:rPr lang="tr-TR" sz="1400" dirty="0" err="1" smtClean="0">
                <a:solidFill>
                  <a:srgbClr val="FF0000"/>
                </a:solidFill>
              </a:rPr>
              <a:t>Sip</a:t>
            </a:r>
            <a:r>
              <a:rPr lang="tr-TR" sz="1400" dirty="0" smtClean="0">
                <a:solidFill>
                  <a:srgbClr val="FF0000"/>
                </a:solidFill>
              </a:rPr>
              <a:t>.Kesinleştirme ve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Ön </a:t>
            </a:r>
            <a:r>
              <a:rPr lang="tr-TR" sz="1400" dirty="0" err="1" smtClean="0">
                <a:solidFill>
                  <a:srgbClr val="FF0000"/>
                </a:solidFill>
              </a:rPr>
              <a:t>Terminleme</a:t>
            </a:r>
            <a:endParaRPr lang="tr-TR" sz="1400" dirty="0">
              <a:solidFill>
                <a:schemeClr val="bg2"/>
              </a:solidFill>
            </a:endParaRPr>
          </a:p>
        </p:txBody>
      </p:sp>
      <p:pic>
        <p:nvPicPr>
          <p:cNvPr id="47109" name="Picture 5" descr="C:\Documents and Settings\Oguzhan SARI\Belgelerim\Karşıdan Yüklenenler\2685_20Icon\2685_20Icon\2685_20Icon\2685 Icon\01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071810"/>
            <a:ext cx="714380" cy="714380"/>
          </a:xfrm>
          <a:prstGeom prst="rect">
            <a:avLst/>
          </a:prstGeom>
          <a:noFill/>
        </p:spPr>
      </p:pic>
      <p:sp>
        <p:nvSpPr>
          <p:cNvPr id="21" name="20 Dikdörtgen"/>
          <p:cNvSpPr/>
          <p:nvPr/>
        </p:nvSpPr>
        <p:spPr bwMode="auto">
          <a:xfrm>
            <a:off x="1142976" y="4357694"/>
            <a:ext cx="2571768" cy="52322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İş Emri Dökümü ve Birimlere Dağıtımı</a:t>
            </a:r>
            <a:endParaRPr lang="tr-TR" sz="1400" dirty="0">
              <a:solidFill>
                <a:schemeClr val="bg2"/>
              </a:solidFill>
            </a:endParaRPr>
          </a:p>
        </p:txBody>
      </p:sp>
      <p:pic>
        <p:nvPicPr>
          <p:cNvPr id="47110" name="Picture 6" descr="C:\Documents and Settings\Oguzhan SARI\Belgelerim\Karşıdan Yüklenenler\2685_20Icon\2685_20Icon\2685_20Icon\2685 Icon\039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5143512"/>
            <a:ext cx="790572" cy="790572"/>
          </a:xfrm>
          <a:prstGeom prst="rect">
            <a:avLst/>
          </a:prstGeom>
          <a:noFill/>
        </p:spPr>
      </p:pic>
      <p:sp>
        <p:nvSpPr>
          <p:cNvPr id="23" name="22 Dikdörtgen"/>
          <p:cNvSpPr/>
          <p:nvPr/>
        </p:nvSpPr>
        <p:spPr bwMode="auto">
          <a:xfrm>
            <a:off x="1000100" y="5429264"/>
            <a:ext cx="2786082" cy="30777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Sevk Listelerinin Hazırlığı</a:t>
            </a:r>
            <a:endParaRPr lang="tr-TR" sz="1400" dirty="0">
              <a:solidFill>
                <a:schemeClr val="bg2"/>
              </a:solidFill>
            </a:endParaRPr>
          </a:p>
        </p:txBody>
      </p:sp>
      <p:pic>
        <p:nvPicPr>
          <p:cNvPr id="25" name="Picture 5" descr="C:\Documents and Settings\kursatb\Desktop\İkon\İkonlar\Illustration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500042"/>
            <a:ext cx="899839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Dikdörtgen"/>
          <p:cNvSpPr/>
          <p:nvPr/>
        </p:nvSpPr>
        <p:spPr bwMode="auto">
          <a:xfrm>
            <a:off x="5357818" y="857232"/>
            <a:ext cx="223286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Satınalma</a:t>
            </a:r>
          </a:p>
        </p:txBody>
      </p:sp>
      <p:cxnSp>
        <p:nvCxnSpPr>
          <p:cNvPr id="34" name="33 Dirsek Bağlayıcısı"/>
          <p:cNvCxnSpPr>
            <a:stCxn id="47107" idx="1"/>
            <a:endCxn id="5" idx="1"/>
          </p:cNvCxnSpPr>
          <p:nvPr/>
        </p:nvCxnSpPr>
        <p:spPr>
          <a:xfrm rot="10800000" flipH="1">
            <a:off x="357158" y="1010322"/>
            <a:ext cx="142876" cy="1242329"/>
          </a:xfrm>
          <a:prstGeom prst="bentConnector3">
            <a:avLst>
              <a:gd name="adj1" fmla="val -15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Dirsek Bağlayıcısı"/>
          <p:cNvCxnSpPr>
            <a:stCxn id="47107" idx="1"/>
            <a:endCxn id="47109" idx="1"/>
          </p:cNvCxnSpPr>
          <p:nvPr/>
        </p:nvCxnSpPr>
        <p:spPr>
          <a:xfrm rot="10800000" flipH="1" flipV="1">
            <a:off x="357158" y="2252650"/>
            <a:ext cx="142876" cy="1176350"/>
          </a:xfrm>
          <a:prstGeom prst="bentConnector3">
            <a:avLst>
              <a:gd name="adj1" fmla="val -15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Dirsek Bağlayıcısı"/>
          <p:cNvCxnSpPr>
            <a:stCxn id="47107" idx="1"/>
            <a:endCxn id="47108" idx="1"/>
          </p:cNvCxnSpPr>
          <p:nvPr/>
        </p:nvCxnSpPr>
        <p:spPr>
          <a:xfrm rot="10800000" flipH="1" flipV="1">
            <a:off x="357158" y="2252650"/>
            <a:ext cx="71438" cy="2319358"/>
          </a:xfrm>
          <a:prstGeom prst="bentConnector3">
            <a:avLst>
              <a:gd name="adj1" fmla="val -3199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Dirsek Bağlayıcısı"/>
          <p:cNvCxnSpPr>
            <a:stCxn id="47110" idx="1"/>
            <a:endCxn id="47107" idx="1"/>
          </p:cNvCxnSpPr>
          <p:nvPr/>
        </p:nvCxnSpPr>
        <p:spPr>
          <a:xfrm rot="10800000">
            <a:off x="357158" y="2252650"/>
            <a:ext cx="214314" cy="3286148"/>
          </a:xfrm>
          <a:prstGeom prst="bentConnector3">
            <a:avLst>
              <a:gd name="adj1" fmla="val 2066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Dikdörtgen"/>
          <p:cNvSpPr/>
          <p:nvPr/>
        </p:nvSpPr>
        <p:spPr bwMode="auto">
          <a:xfrm>
            <a:off x="5715008" y="1714488"/>
            <a:ext cx="3428992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b="1" dirty="0">
                <a:solidFill>
                  <a:srgbClr val="FFC000"/>
                </a:solidFill>
              </a:rPr>
              <a:t>Şekillendirme Atölyeleri</a:t>
            </a:r>
          </a:p>
        </p:txBody>
      </p:sp>
      <p:pic>
        <p:nvPicPr>
          <p:cNvPr id="53" name="Picture 9" descr="C:\Documents and Settings\kursatb\Desktop\İkon\İkonlar\Project Plan - Gant Cha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1428736"/>
            <a:ext cx="97142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60 Dirsek Bağlayıcısı"/>
          <p:cNvCxnSpPr>
            <a:stCxn id="23" idx="3"/>
            <a:endCxn id="53" idx="1"/>
          </p:cNvCxnSpPr>
          <p:nvPr/>
        </p:nvCxnSpPr>
        <p:spPr>
          <a:xfrm flipV="1">
            <a:off x="3786182" y="1914511"/>
            <a:ext cx="928694" cy="3668642"/>
          </a:xfrm>
          <a:prstGeom prst="bentConnector3">
            <a:avLst>
              <a:gd name="adj1" fmla="val 4797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" descr="C:\Documents and Settings\kursatb\Desktop\İkon\İkonlar\Codi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3571876"/>
            <a:ext cx="6920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64 Dikdörtgen"/>
          <p:cNvSpPr/>
          <p:nvPr/>
        </p:nvSpPr>
        <p:spPr bwMode="auto">
          <a:xfrm>
            <a:off x="5471666" y="3929066"/>
            <a:ext cx="3672334" cy="3385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1600" b="1" dirty="0">
                <a:solidFill>
                  <a:srgbClr val="FFC000"/>
                </a:solidFill>
              </a:rPr>
              <a:t>Kaynaklı Birleştirme Atölyeleri</a:t>
            </a:r>
          </a:p>
        </p:txBody>
      </p:sp>
      <p:cxnSp>
        <p:nvCxnSpPr>
          <p:cNvPr id="68" name="67 Dirsek Bağlayıcısı"/>
          <p:cNvCxnSpPr>
            <a:stCxn id="19" idx="3"/>
            <a:endCxn id="25" idx="1"/>
          </p:cNvCxnSpPr>
          <p:nvPr/>
        </p:nvCxnSpPr>
        <p:spPr>
          <a:xfrm flipV="1">
            <a:off x="3539984" y="950099"/>
            <a:ext cx="1103454" cy="2491043"/>
          </a:xfrm>
          <a:prstGeom prst="bentConnector3">
            <a:avLst>
              <a:gd name="adj1" fmla="val 50000"/>
            </a:avLst>
          </a:prstGeom>
          <a:ln>
            <a:solidFill>
              <a:srgbClr val="FF2F2F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70 Dirsek Bağlayıcısı"/>
          <p:cNvCxnSpPr>
            <a:stCxn id="21" idx="3"/>
            <a:endCxn id="53" idx="1"/>
          </p:cNvCxnSpPr>
          <p:nvPr/>
        </p:nvCxnSpPr>
        <p:spPr>
          <a:xfrm flipV="1">
            <a:off x="3714744" y="1914511"/>
            <a:ext cx="1000132" cy="27047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111" name="Picture 7" descr="C:\Documents and Settings\Oguzhan SARI\Belgelerim\Karşıdan Yüklenenler\2685_20Icon\2685_20Icon\2685_20Icon\2685 Icon\038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60" y="2428868"/>
            <a:ext cx="571504" cy="571504"/>
          </a:xfrm>
          <a:prstGeom prst="rect">
            <a:avLst/>
          </a:prstGeom>
          <a:noFill/>
        </p:spPr>
      </p:pic>
      <p:sp>
        <p:nvSpPr>
          <p:cNvPr id="77" name="76 Dikdörtgen"/>
          <p:cNvSpPr/>
          <p:nvPr/>
        </p:nvSpPr>
        <p:spPr bwMode="auto">
          <a:xfrm>
            <a:off x="6604116" y="2357430"/>
            <a:ext cx="2539884" cy="73866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b="1" dirty="0" smtClean="0">
                <a:solidFill>
                  <a:schemeClr val="bg2">
                    <a:lumMod val="50000"/>
                  </a:schemeClr>
                </a:solidFill>
              </a:rPr>
              <a:t>Skeçlerinin hazırlığı ve proses yerlerine dağıtımı</a:t>
            </a:r>
            <a:endParaRPr lang="tr-TR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1" name="80 Dirsek Bağlayıcısı"/>
          <p:cNvCxnSpPr>
            <a:stCxn id="53" idx="2"/>
            <a:endCxn id="47111" idx="1"/>
          </p:cNvCxnSpPr>
          <p:nvPr/>
        </p:nvCxnSpPr>
        <p:spPr>
          <a:xfrm rot="16200000" flipH="1">
            <a:off x="5443507" y="2157367"/>
            <a:ext cx="314334" cy="80017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112" name="Picture 8" descr="C:\Documents and Settings\Oguzhan SARI\Belgelerim\Karşıdan Yüklenenler\2685_20Icon\2685_20Icon\2685_20Icon\2685 Icon\038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3143248"/>
            <a:ext cx="642942" cy="642942"/>
          </a:xfrm>
          <a:prstGeom prst="rect">
            <a:avLst/>
          </a:prstGeom>
          <a:noFill/>
        </p:spPr>
      </p:pic>
      <p:sp>
        <p:nvSpPr>
          <p:cNvPr id="98" name="97 Dikdörtgen"/>
          <p:cNvSpPr/>
          <p:nvPr/>
        </p:nvSpPr>
        <p:spPr bwMode="auto">
          <a:xfrm>
            <a:off x="6604116" y="3214686"/>
            <a:ext cx="2539884" cy="52322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Biten iş emirlerini toplama ve dosyalama</a:t>
            </a:r>
            <a:endParaRPr lang="tr-TR" sz="1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0" name="99 Dirsek Bağlayıcısı"/>
          <p:cNvCxnSpPr>
            <a:stCxn id="53" idx="2"/>
            <a:endCxn id="47112" idx="1"/>
          </p:cNvCxnSpPr>
          <p:nvPr/>
        </p:nvCxnSpPr>
        <p:spPr>
          <a:xfrm rot="16200000" flipH="1">
            <a:off x="5068458" y="2532416"/>
            <a:ext cx="1064433" cy="80017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107 Dikdörtgen"/>
          <p:cNvSpPr/>
          <p:nvPr/>
        </p:nvSpPr>
        <p:spPr bwMode="auto">
          <a:xfrm>
            <a:off x="5643570" y="4929198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Montaj</a:t>
            </a:r>
          </a:p>
        </p:txBody>
      </p:sp>
      <p:pic>
        <p:nvPicPr>
          <p:cNvPr id="109" name="Picture 34" descr="C:\Documents and Settings\Oguzhan SARI\Belgelerim\Karşıdan Yüklenenler\2685_20Icon\2685_20Icon\2685_20Icon\2685 Icon\107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7752" y="4643446"/>
            <a:ext cx="714380" cy="714380"/>
          </a:xfrm>
          <a:prstGeom prst="rect">
            <a:avLst/>
          </a:prstGeom>
          <a:noFill/>
        </p:spPr>
      </p:pic>
      <p:cxnSp>
        <p:nvCxnSpPr>
          <p:cNvPr id="111" name="110 Dirsek Bağlayıcısı"/>
          <p:cNvCxnSpPr>
            <a:stCxn id="21" idx="3"/>
            <a:endCxn id="109" idx="1"/>
          </p:cNvCxnSpPr>
          <p:nvPr/>
        </p:nvCxnSpPr>
        <p:spPr>
          <a:xfrm>
            <a:off x="3714744" y="4619304"/>
            <a:ext cx="1143008" cy="381332"/>
          </a:xfrm>
          <a:prstGeom prst="bentConnector3">
            <a:avLst>
              <a:gd name="adj1" fmla="val 4546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113" name="Picture 9" descr="C:\Documents and Settings\Oguzhan SARI\Belgelerim\Karşıdan Yüklenenler\2685_20Icon\2685_20Icon\2685_20Icon\2685 Icon\810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2462" y="147638"/>
            <a:ext cx="1071538" cy="1071538"/>
          </a:xfrm>
          <a:prstGeom prst="rect">
            <a:avLst/>
          </a:prstGeom>
          <a:noFill/>
        </p:spPr>
      </p:pic>
      <p:cxnSp>
        <p:nvCxnSpPr>
          <p:cNvPr id="125" name="124 Dirsek Bağlayıcısı"/>
          <p:cNvCxnSpPr>
            <a:stCxn id="21" idx="3"/>
            <a:endCxn id="64" idx="1"/>
          </p:cNvCxnSpPr>
          <p:nvPr/>
        </p:nvCxnSpPr>
        <p:spPr>
          <a:xfrm flipV="1">
            <a:off x="3714744" y="3986214"/>
            <a:ext cx="1143008" cy="633090"/>
          </a:xfrm>
          <a:prstGeom prst="bentConnector3">
            <a:avLst>
              <a:gd name="adj1" fmla="val 441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6" name="Picture 10" descr="C:\Documents and Settings\kursatb\Desktop\İkon\İkonlar\carton_box_128x128-3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9190" y="6214893"/>
            <a:ext cx="642942" cy="64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7" descr="C:\Documents and Settings\kursatb\Desktop\İkon\İkonlar\Paintin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9190" y="5429264"/>
            <a:ext cx="720625" cy="72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137 Dikdörtgen"/>
          <p:cNvSpPr/>
          <p:nvPr/>
        </p:nvSpPr>
        <p:spPr bwMode="auto">
          <a:xfrm>
            <a:off x="5715008" y="5643578"/>
            <a:ext cx="1317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Boyahane</a:t>
            </a:r>
          </a:p>
        </p:txBody>
      </p:sp>
      <p:sp>
        <p:nvSpPr>
          <p:cNvPr id="139" name="138 Dikdörtgen"/>
          <p:cNvSpPr/>
          <p:nvPr/>
        </p:nvSpPr>
        <p:spPr bwMode="auto">
          <a:xfrm>
            <a:off x="5786446" y="6357958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Ambalaj</a:t>
            </a:r>
            <a:endParaRPr lang="tr-TR" dirty="0">
              <a:solidFill>
                <a:srgbClr val="F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1" name="140 Dirsek Bağlayıcısı"/>
          <p:cNvCxnSpPr>
            <a:stCxn id="21" idx="3"/>
            <a:endCxn id="137" idx="1"/>
          </p:cNvCxnSpPr>
          <p:nvPr/>
        </p:nvCxnSpPr>
        <p:spPr>
          <a:xfrm>
            <a:off x="3714744" y="4619304"/>
            <a:ext cx="1214446" cy="1170322"/>
          </a:xfrm>
          <a:prstGeom prst="bentConnector3">
            <a:avLst>
              <a:gd name="adj1" fmla="val 416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145 Dirsek Bağlayıcısı"/>
          <p:cNvCxnSpPr>
            <a:stCxn id="21" idx="3"/>
            <a:endCxn id="136" idx="1"/>
          </p:cNvCxnSpPr>
          <p:nvPr/>
        </p:nvCxnSpPr>
        <p:spPr>
          <a:xfrm>
            <a:off x="3714744" y="4619304"/>
            <a:ext cx="1214446" cy="1917143"/>
          </a:xfrm>
          <a:prstGeom prst="bentConnector3">
            <a:avLst>
              <a:gd name="adj1" fmla="val 4233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9" name="Picture 9" descr="C:\Documents and Settings\Oguzhan SARI\Belgelerim\Karşıdan Yüklenenler\2685_20Icon\2685_20Icon\2685_20Icon\2685 Icon\810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86116" y="4500570"/>
            <a:ext cx="290506" cy="290506"/>
          </a:xfrm>
          <a:prstGeom prst="rect">
            <a:avLst/>
          </a:prstGeom>
          <a:noFill/>
        </p:spPr>
      </p:pic>
      <p:pic>
        <p:nvPicPr>
          <p:cNvPr id="150" name="Picture 9" descr="C:\Documents and Settings\Oguzhan SARI\Belgelerim\Karşıdan Yüklenenler\2685_20Icon\2685_20Icon\2685_20Icon\2685 Icon\810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14678" y="3286124"/>
            <a:ext cx="290506" cy="290506"/>
          </a:xfrm>
          <a:prstGeom prst="rect">
            <a:avLst/>
          </a:prstGeom>
          <a:noFill/>
        </p:spPr>
      </p:pic>
      <p:pic>
        <p:nvPicPr>
          <p:cNvPr id="151" name="Picture 9" descr="C:\Documents and Settings\Oguzhan SARI\Belgelerim\Karşıdan Yüklenenler\2685_20Icon\2685_20Icon\2685_20Icon\2685 Icon\810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00430" y="5466835"/>
            <a:ext cx="290506" cy="29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Documents and Settings\kursatb\Desktop\İkon\İkonlar\Illust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420938"/>
            <a:ext cx="2633663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Grup"/>
          <p:cNvGrpSpPr>
            <a:grpSpLocks/>
          </p:cNvGrpSpPr>
          <p:nvPr/>
        </p:nvGrpSpPr>
        <p:grpSpPr bwMode="auto">
          <a:xfrm>
            <a:off x="539750" y="1071547"/>
            <a:ext cx="3389308" cy="1272889"/>
            <a:chOff x="0" y="427789"/>
            <a:chExt cx="3318604" cy="1226847"/>
          </a:xfrm>
        </p:grpSpPr>
        <p:pic>
          <p:nvPicPr>
            <p:cNvPr id="11" name="Picture 2" descr="C:\Documents and Settings\kursatb\Desktop\İkon\İkonlar\agenda_128x128-3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27789"/>
              <a:ext cx="1092492" cy="1092492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  <p:sp>
          <p:nvSpPr>
            <p:cNvPr id="12" name="11 Dikdörtgen"/>
            <p:cNvSpPr/>
            <p:nvPr/>
          </p:nvSpPr>
          <p:spPr>
            <a:xfrm>
              <a:off x="971600" y="764704"/>
              <a:ext cx="2347004" cy="889932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tr-T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Pazarlama + Planlama </a:t>
              </a:r>
            </a:p>
            <a:p>
              <a:pPr>
                <a:defRPr/>
              </a:pPr>
              <a:r>
                <a:rPr lang="tr-T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Girişleri</a:t>
              </a:r>
            </a:p>
          </p:txBody>
        </p:sp>
      </p:grpSp>
      <p:sp>
        <p:nvSpPr>
          <p:cNvPr id="14" name="13 Dikdörtgen"/>
          <p:cNvSpPr/>
          <p:nvPr/>
        </p:nvSpPr>
        <p:spPr bwMode="auto">
          <a:xfrm>
            <a:off x="6126711" y="3786190"/>
            <a:ext cx="3017289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Şekillendirme Atölyeleri</a:t>
            </a:r>
          </a:p>
        </p:txBody>
      </p:sp>
      <p:pic>
        <p:nvPicPr>
          <p:cNvPr id="8221" name="Picture 9" descr="C:\Documents and Settings\kursatb\Desktop\İkon\İkonlar\Project Plan - Gant Ch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876"/>
            <a:ext cx="97142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3 Grup"/>
          <p:cNvGrpSpPr>
            <a:grpSpLocks/>
          </p:cNvGrpSpPr>
          <p:nvPr/>
        </p:nvGrpSpPr>
        <p:grpSpPr bwMode="auto">
          <a:xfrm>
            <a:off x="5214942" y="428604"/>
            <a:ext cx="3132137" cy="900113"/>
            <a:chOff x="72570" y="1628800"/>
            <a:chExt cx="3131278" cy="899592"/>
          </a:xfrm>
        </p:grpSpPr>
        <p:pic>
          <p:nvPicPr>
            <p:cNvPr id="8218" name="Picture 5" descr="C:\Documents and Settings\kursatb\Desktop\İkon\İkonlar\Illustration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70" y="1628800"/>
              <a:ext cx="899592" cy="899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Dikdörtgen"/>
            <p:cNvSpPr/>
            <p:nvPr/>
          </p:nvSpPr>
          <p:spPr>
            <a:xfrm>
              <a:off x="971600" y="1916832"/>
              <a:ext cx="2232248" cy="399878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tr-TR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Satınalma</a:t>
              </a:r>
            </a:p>
          </p:txBody>
        </p:sp>
      </p:grpSp>
      <p:sp>
        <p:nvSpPr>
          <p:cNvPr id="21" name="20 Dikdörtgen"/>
          <p:cNvSpPr/>
          <p:nvPr/>
        </p:nvSpPr>
        <p:spPr bwMode="auto">
          <a:xfrm>
            <a:off x="6215074" y="2571744"/>
            <a:ext cx="2709687" cy="58477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</a:rPr>
              <a:t>Kaynaklı Birleştirme Atölyeleri</a:t>
            </a:r>
          </a:p>
        </p:txBody>
      </p:sp>
      <p:pic>
        <p:nvPicPr>
          <p:cNvPr id="8214" name="Picture 10" descr="C:\Documents and Settings\kursatb\Desktop\İkon\İkonlar\carton_box_128x128-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6214893"/>
            <a:ext cx="642942" cy="64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Dikdörtgen"/>
          <p:cNvSpPr/>
          <p:nvPr/>
        </p:nvSpPr>
        <p:spPr bwMode="auto">
          <a:xfrm>
            <a:off x="6215074" y="1643050"/>
            <a:ext cx="10842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Depolar</a:t>
            </a:r>
          </a:p>
        </p:txBody>
      </p:sp>
      <p:pic>
        <p:nvPicPr>
          <p:cNvPr id="8212" name="Picture 7" descr="C:\Documents and Settings\kursatb\Desktop\İkon\İkonlar\Painti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5357826"/>
            <a:ext cx="720625" cy="72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Dikdörtgen"/>
          <p:cNvSpPr/>
          <p:nvPr/>
        </p:nvSpPr>
        <p:spPr bwMode="auto">
          <a:xfrm>
            <a:off x="6357950" y="5643578"/>
            <a:ext cx="1317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Boyahane</a:t>
            </a:r>
          </a:p>
        </p:txBody>
      </p:sp>
      <p:sp>
        <p:nvSpPr>
          <p:cNvPr id="30" name="29 Dikdörtgen"/>
          <p:cNvSpPr/>
          <p:nvPr/>
        </p:nvSpPr>
        <p:spPr bwMode="auto">
          <a:xfrm>
            <a:off x="6286512" y="4929198"/>
            <a:ext cx="1060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Montaj</a:t>
            </a:r>
          </a:p>
        </p:txBody>
      </p:sp>
      <p:cxnSp>
        <p:nvCxnSpPr>
          <p:cNvPr id="34" name="33 Dirsek Bağlayıcısı"/>
          <p:cNvCxnSpPr>
            <a:stCxn id="11" idx="1"/>
            <a:endCxn id="8195" idx="1"/>
          </p:cNvCxnSpPr>
          <p:nvPr/>
        </p:nvCxnSpPr>
        <p:spPr>
          <a:xfrm rot="10800000" flipH="1" flipV="1">
            <a:off x="539750" y="1638293"/>
            <a:ext cx="647700" cy="2099476"/>
          </a:xfrm>
          <a:prstGeom prst="bentConnector3">
            <a:avLst>
              <a:gd name="adj1" fmla="val -35294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50 Dirsek Bağlayıcısı"/>
          <p:cNvCxnSpPr>
            <a:stCxn id="8195" idx="3"/>
            <a:endCxn id="8226" idx="1"/>
          </p:cNvCxnSpPr>
          <p:nvPr/>
        </p:nvCxnSpPr>
        <p:spPr>
          <a:xfrm>
            <a:off x="3821113" y="3737769"/>
            <a:ext cx="1679581" cy="1119991"/>
          </a:xfrm>
          <a:prstGeom prst="bentConnector3">
            <a:avLst>
              <a:gd name="adj1" fmla="val 43195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56 Dirsek Bağlayıcısı"/>
          <p:cNvCxnSpPr>
            <a:endCxn id="8212" idx="1"/>
          </p:cNvCxnSpPr>
          <p:nvPr/>
        </p:nvCxnSpPr>
        <p:spPr>
          <a:xfrm rot="16200000" flipH="1">
            <a:off x="3563140" y="3709195"/>
            <a:ext cx="2266965" cy="175101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63 Dirsek Bağlayıcısı"/>
          <p:cNvCxnSpPr>
            <a:endCxn id="8218" idx="1"/>
          </p:cNvCxnSpPr>
          <p:nvPr/>
        </p:nvCxnSpPr>
        <p:spPr>
          <a:xfrm rot="5400000" flipH="1" flipV="1">
            <a:off x="3053151" y="1646624"/>
            <a:ext cx="2929753" cy="13938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9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8619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14282" y="5072074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Wireless </a:t>
            </a:r>
          </a:p>
          <a:p>
            <a:r>
              <a:rPr lang="tr-TR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bilgi akışı</a:t>
            </a:r>
          </a:p>
        </p:txBody>
      </p:sp>
      <p:pic>
        <p:nvPicPr>
          <p:cNvPr id="41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5572140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42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4857760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43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43934" y="407194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45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278605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47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157161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48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571480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269971" y="5072074"/>
            <a:ext cx="87402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4" descr="C:\Documents and Settings\Oguzhan SARI\Belgelerim\Karşıdan Yüklenenler\2685_20Icon\2685_20Icon\2685_20Icon\2685 Icon\107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4500570"/>
            <a:ext cx="714380" cy="714380"/>
          </a:xfrm>
          <a:prstGeom prst="rect">
            <a:avLst/>
          </a:prstGeom>
          <a:noFill/>
        </p:spPr>
      </p:pic>
      <p:cxnSp>
        <p:nvCxnSpPr>
          <p:cNvPr id="76" name="75 Dirsek Bağlayıcısı"/>
          <p:cNvCxnSpPr>
            <a:stCxn id="8195" idx="3"/>
          </p:cNvCxnSpPr>
          <p:nvPr/>
        </p:nvCxnSpPr>
        <p:spPr>
          <a:xfrm flipV="1">
            <a:off x="3821113" y="2986082"/>
            <a:ext cx="1465267" cy="7516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227" name="Picture 35" descr="C:\Documents and Settings\Oguzhan SARI\Belgelerim\Karşıdan Yüklenenler\2685_20Icon\2685_20Icon\2685_20Icon\2685 Icon\124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1428736"/>
            <a:ext cx="857256" cy="857256"/>
          </a:xfrm>
          <a:prstGeom prst="rect">
            <a:avLst/>
          </a:prstGeom>
          <a:noFill/>
        </p:spPr>
      </p:pic>
      <p:pic>
        <p:nvPicPr>
          <p:cNvPr id="8228" name="Picture 36" descr="C:\Documents and Settings\Oguzhan SARI\Belgelerim\Karşıdan Yüklenenler\2685_20Icon\2685_20Icon\2685_20Icon\2685 Icon\444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7818" y="2571744"/>
            <a:ext cx="609600" cy="609600"/>
          </a:xfrm>
          <a:prstGeom prst="rect">
            <a:avLst/>
          </a:prstGeom>
          <a:noFill/>
        </p:spPr>
      </p:pic>
      <p:cxnSp>
        <p:nvCxnSpPr>
          <p:cNvPr id="88" name="87 Dirsek Bağlayıcısı"/>
          <p:cNvCxnSpPr>
            <a:stCxn id="8195" idx="3"/>
            <a:endCxn id="8221" idx="1"/>
          </p:cNvCxnSpPr>
          <p:nvPr/>
        </p:nvCxnSpPr>
        <p:spPr>
          <a:xfrm>
            <a:off x="3821113" y="3737769"/>
            <a:ext cx="1465267" cy="3198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6" name="95 Dikdörtgen"/>
          <p:cNvSpPr/>
          <p:nvPr/>
        </p:nvSpPr>
        <p:spPr bwMode="auto">
          <a:xfrm>
            <a:off x="6357950" y="6357958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Ambalaj</a:t>
            </a:r>
            <a:endParaRPr lang="tr-TR" dirty="0">
              <a:solidFill>
                <a:srgbClr val="F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8" name="56 Dirsek Bağlayıcısı"/>
          <p:cNvCxnSpPr>
            <a:stCxn id="8195" idx="3"/>
            <a:endCxn id="8214" idx="1"/>
          </p:cNvCxnSpPr>
          <p:nvPr/>
        </p:nvCxnSpPr>
        <p:spPr>
          <a:xfrm>
            <a:off x="3821113" y="3737769"/>
            <a:ext cx="1751019" cy="2798678"/>
          </a:xfrm>
          <a:prstGeom prst="bentConnector3">
            <a:avLst>
              <a:gd name="adj1" fmla="val 53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4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621508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84994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425909"/>
            <a:ext cx="3456384" cy="482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357290" y="357166"/>
            <a:ext cx="6045245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5400" b="1" dirty="0" smtClean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latin typeface="Square721 BT" pitchFamily="34" charset="0"/>
              </a:rPr>
              <a:t>MEVCUT İŞLEYİŞ</a:t>
            </a:r>
            <a:endParaRPr lang="tr-TR" sz="5400" b="1" dirty="0">
              <a:ln w="50800"/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9" descr="C:\Documents and Settings\Oguzhan SARI\Belgelerim\Karşıdan Yüklenenler\2685_20Icon\2685_20Icon\2685_20Icon\2685 Icon\81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42852"/>
            <a:ext cx="1857356" cy="1857356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091157" y="1500174"/>
            <a:ext cx="64331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400" b="1" dirty="0" smtClean="0">
                <a:ln w="50800"/>
                <a:solidFill>
                  <a:srgbClr val="FF2F2F"/>
                </a:solidFill>
              </a:rPr>
              <a:t>Mevcut işleyiş toplam süre  = 5 saat</a:t>
            </a:r>
            <a:endParaRPr lang="tr-TR" sz="2400" b="1" dirty="0">
              <a:ln w="50800"/>
              <a:solidFill>
                <a:srgbClr val="FF2F2F"/>
              </a:solidFill>
            </a:endParaRPr>
          </a:p>
        </p:txBody>
      </p:sp>
      <p:pic>
        <p:nvPicPr>
          <p:cNvPr id="9" name="Picture 2" descr="C:\Documents and Settings\kursatb\Desktop\İkon\İkonlar\Illustra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1857388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 descr="http://icons.mysitemyway.com/wp-content/gallery/matte-blue-and-white-square-icons-business/117104-matte-blue-and-white-square-icon-business-wirel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357562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48131" name="Picture 3" descr="C:\Documents and Settings\Oguzhan SARI\Belgelerim\Karşıdan Yüklenenler\2685_20Icon\2685_20Icon\2685_20Icon\2685 Icon\079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534305"/>
            <a:ext cx="1500198" cy="1500198"/>
          </a:xfrm>
          <a:prstGeom prst="rect">
            <a:avLst/>
          </a:prstGeom>
          <a:noFill/>
        </p:spPr>
      </p:pic>
      <p:pic>
        <p:nvPicPr>
          <p:cNvPr id="48132" name="Picture 4" descr="C:\Documents and Settings\Oguzhan SARI\Belgelerim\Karşıdan Yüklenenler\2685_20Icon\2685_20Icon\2685_20Icon\2685 Icon\033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1219200" cy="1219200"/>
          </a:xfrm>
          <a:prstGeom prst="rect">
            <a:avLst/>
          </a:prstGeom>
          <a:noFill/>
        </p:spPr>
      </p:pic>
      <p:cxnSp>
        <p:nvCxnSpPr>
          <p:cNvPr id="17" name="16 Düz Ok Bağlayıcısı"/>
          <p:cNvCxnSpPr>
            <a:stCxn id="9" idx="3"/>
            <a:endCxn id="48131" idx="1"/>
          </p:cNvCxnSpPr>
          <p:nvPr/>
        </p:nvCxnSpPr>
        <p:spPr>
          <a:xfrm flipV="1">
            <a:off x="1857388" y="4284404"/>
            <a:ext cx="5643570" cy="1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Bağlayıcı"/>
          <p:cNvCxnSpPr/>
          <p:nvPr/>
        </p:nvCxnSpPr>
        <p:spPr>
          <a:xfrm>
            <a:off x="0" y="228599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27 Dikdörtgen"/>
          <p:cNvSpPr/>
          <p:nvPr/>
        </p:nvSpPr>
        <p:spPr>
          <a:xfrm>
            <a:off x="1050221" y="5139808"/>
            <a:ext cx="7362914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treob</a:t>
            </a: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işleyiş Toplam Süre  = 30 Sn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6018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555875"/>
            <a:ext cx="5625752" cy="78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Oguzhan SARI\Belgelerim\Karşıdan Yüklenenler\2685_20Icon\2685_20Icon\2685_20Icon\2685 Icon\03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928694" cy="92869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51520" y="2149019"/>
            <a:ext cx="864399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6000" b="1" dirty="0" smtClean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NEDİR ?</a:t>
            </a:r>
            <a:endParaRPr lang="tr-TR" sz="6000" b="1" dirty="0">
              <a:ln w="50800"/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/>
            <a:r>
              <a:rPr lang="tr-TR" sz="6000" b="1" cap="none" spc="0" dirty="0" smtClean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NASIL ÇALIŞIR ?</a:t>
            </a:r>
          </a:p>
          <a:p>
            <a:pPr algn="ctr"/>
            <a:r>
              <a:rPr lang="tr-TR" sz="6000" b="1" dirty="0" smtClean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FAYDALARI NELERDİR?</a:t>
            </a:r>
          </a:p>
          <a:p>
            <a:pPr algn="ctr"/>
            <a:r>
              <a:rPr lang="tr-TR" sz="6000" b="1" cap="none" spc="0" dirty="0" smtClean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İNCELEYELİM</a:t>
            </a:r>
          </a:p>
          <a:p>
            <a:pPr algn="ctr"/>
            <a:r>
              <a:rPr lang="tr-TR" sz="6000" b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 YGULAMA </a:t>
            </a:r>
          </a:p>
        </p:txBody>
      </p:sp>
      <p:pic>
        <p:nvPicPr>
          <p:cNvPr id="8" name="Picture 7" descr="C:\Documents and Settings\Oguzhan SARI\Belgelerim\Karşıdan Yüklenenler\2685_20Icon\2685_20Icon\2685_20Icon\2685 Icon\40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214950"/>
            <a:ext cx="936627" cy="936627"/>
          </a:xfrm>
          <a:prstGeom prst="rect">
            <a:avLst/>
          </a:prstGeom>
          <a:noFill/>
        </p:spPr>
      </p:pic>
      <p:pic>
        <p:nvPicPr>
          <p:cNvPr id="87042" name="Picture 2" descr="D:\MASAÜSTÜ\YEDEK\BERKUT YAZILIM\Program Arayüz\logo-buyu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620688"/>
            <a:ext cx="729615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üre">
  <a:themeElements>
    <a:clrScheme name="Kür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Kür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ür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2304</TotalTime>
  <Words>1073</Words>
  <Application>Microsoft Office PowerPoint</Application>
  <PresentationFormat>Ekran Gösterisi (4:3)</PresentationFormat>
  <Paragraphs>389</Paragraphs>
  <Slides>35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7" baseType="lpstr">
      <vt:lpstr>Küre</vt:lpstr>
      <vt:lpstr>Grafik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Ölçemediğin değer senin değildir…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kursat</dc:creator>
  <cp:lastModifiedBy>servet</cp:lastModifiedBy>
  <cp:revision>156</cp:revision>
  <dcterms:created xsi:type="dcterms:W3CDTF">2010-06-04T14:30:19Z</dcterms:created>
  <dcterms:modified xsi:type="dcterms:W3CDTF">2012-05-31T00:00:07Z</dcterms:modified>
</cp:coreProperties>
</file>