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sldIdLst>
    <p:sldId id="256" r:id="rId4"/>
    <p:sldId id="274" r:id="rId5"/>
    <p:sldId id="285" r:id="rId6"/>
    <p:sldId id="286" r:id="rId7"/>
    <p:sldId id="275" r:id="rId8"/>
    <p:sldId id="276" r:id="rId9"/>
    <p:sldId id="277" r:id="rId10"/>
    <p:sldId id="279" r:id="rId11"/>
    <p:sldId id="278" r:id="rId12"/>
    <p:sldId id="280" r:id="rId13"/>
    <p:sldId id="282" r:id="rId14"/>
    <p:sldId id="283" r:id="rId15"/>
    <p:sldId id="284" r:id="rId16"/>
    <p:sldId id="258" r:id="rId1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>
        <p:scale>
          <a:sx n="75" d="100"/>
          <a:sy n="75" d="100"/>
        </p:scale>
        <p:origin x="-12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5951F-DD95-45E1-B028-8BF632B4885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F7E20-D4F6-4BAC-9390-6467DC3E1DB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7294-23A6-4ACC-91A4-E64FF2903B4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105275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14875" y="1484313"/>
            <a:ext cx="4105275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966F9-5688-42B5-ACC6-CCF737B821A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C392D-17F5-428E-A1A5-BB30D35B22C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93B74-0810-4BC4-9683-F0F2DC8EA4D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29B9C-0AD2-4439-BB3D-ADBED4372B2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FD9B2-F05B-4506-856C-77D7071699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F7A5D-355C-42B1-9F10-2242AC4C170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9FCCB-231F-4D77-96B9-C81D4D1AA11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29413" y="274638"/>
            <a:ext cx="2090737" cy="59610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19813" cy="59610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C3949-DF83-463E-9057-D2F9755A107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Universal-PP_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Universal-PP_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74638"/>
            <a:ext cx="649128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36295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1052513"/>
            <a:ext cx="130651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925" y="6524625"/>
            <a:ext cx="15843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51275" y="6540500"/>
            <a:ext cx="14414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F99A90C-765D-4B8D-82AB-077B8106928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Universal-PP_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2713" y="19348"/>
            <a:ext cx="6491287" cy="706437"/>
          </a:xfrm>
        </p:spPr>
        <p:txBody>
          <a:bodyPr/>
          <a:lstStyle/>
          <a:p>
            <a:r>
              <a:rPr lang="tr-TR" dirty="0" smtClean="0"/>
              <a:t>Flexcity ile Kazanımlar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24" y="1052736"/>
            <a:ext cx="8964488" cy="5616624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Uluslar arası standartlarda bir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 «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İ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ş Süreç 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T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asarımı ve Yönetimi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» aracı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Kamu numaralama ve tasnif ihtiyaçlarına uygun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Lisans maliyetsiz coğrafi görüntüleme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Abone ve sicil yönetim sistemleri ile birlikte çalışma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Doğrudan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e-imza entegrasyonu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İşe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özel form kullanımı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İzlenebilirlik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ve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ölçülebilirlik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sinan\Desktop\GELEN KUTUSU\Resim\e-imz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81128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90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58" y="2708920"/>
            <a:ext cx="8496622" cy="1440160"/>
          </a:xfrm>
        </p:spPr>
        <p:txBody>
          <a:bodyPr/>
          <a:lstStyle/>
          <a:p>
            <a:pPr marL="0" indent="0" algn="ctr">
              <a:buNone/>
            </a:pPr>
            <a:r>
              <a:rPr lang="tr-T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Flexcity Kapsamında</a:t>
            </a:r>
          </a:p>
          <a:p>
            <a:pPr marL="0" indent="0" algn="ctr">
              <a:buNone/>
            </a:pPr>
            <a:r>
              <a:rPr lang="tr-T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Ortak Kent Yönetim Projeleri</a:t>
            </a:r>
            <a:endParaRPr lang="tr-TR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365104"/>
            <a:ext cx="9144000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88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181" y="188640"/>
            <a:ext cx="6491287" cy="706437"/>
          </a:xfrm>
        </p:spPr>
        <p:txBody>
          <a:bodyPr/>
          <a:lstStyle/>
          <a:p>
            <a:r>
              <a:rPr lang="tr-TR" dirty="0"/>
              <a:t>Ortak Kent Yönetimi</a:t>
            </a:r>
            <a:br>
              <a:rPr lang="tr-TR" dirty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09" y="1268760"/>
            <a:ext cx="8136582" cy="345638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Ortak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Kent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Yönetimi; 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Kenti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yöneten kurumların ortak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kent veri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havuzunu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iş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süreç yönetim prensipleri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doğrultusunda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güncellemelerini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ve kullanmalarını sağlayan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platformdur.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«Kent için bulut»</a:t>
            </a:r>
            <a:endParaRPr lang="tr-T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344496"/>
            <a:ext cx="9144000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40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2713" y="0"/>
            <a:ext cx="6491287" cy="706437"/>
          </a:xfrm>
        </p:spPr>
        <p:txBody>
          <a:bodyPr/>
          <a:lstStyle/>
          <a:p>
            <a:r>
              <a:rPr lang="tr-TR" dirty="0"/>
              <a:t>Ortak Kent Yönetimi-II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424936" cy="5040560"/>
          </a:xfrm>
        </p:spPr>
        <p:txBody>
          <a:bodyPr/>
          <a:lstStyle/>
          <a:p>
            <a:pPr marL="0" indent="0">
              <a:buNone/>
            </a:pPr>
            <a:r>
              <a:rPr lang="tr-T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Aykome örneği: </a:t>
            </a:r>
            <a:endParaRPr lang="tr-TR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Kazı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ruhsatlarının Büyükşehir-İlçe Belediyesi-Altyapı kuruluşu koordinasyonu ile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oluşturulması</a:t>
            </a:r>
          </a:p>
          <a:p>
            <a:pPr>
              <a:buFontTx/>
              <a:buChar char="-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Web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üzerinden coğrafi katman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  bazında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veri güncelleme</a:t>
            </a:r>
          </a:p>
          <a:p>
            <a:pPr marL="0" indent="0">
              <a:buNone/>
            </a:pPr>
            <a:r>
              <a:rPr lang="tr-T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Kazanımlar:</a:t>
            </a:r>
          </a:p>
          <a:p>
            <a:pPr>
              <a:buFontTx/>
              <a:buChar char="-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Merkezi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, güncel şebeke ve altyapı bilgisi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havuzu</a:t>
            </a:r>
          </a:p>
          <a:p>
            <a:pPr>
              <a:buFontTx/>
              <a:buChar char="-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Altyapı çalışmalarının plana uygun yürütülmesi</a:t>
            </a:r>
          </a:p>
          <a:p>
            <a:pPr>
              <a:buFontTx/>
              <a:buChar char="-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Ruhsatlandırma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süresi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minimizasyonu</a:t>
            </a:r>
          </a:p>
          <a:p>
            <a:pPr>
              <a:buFontTx/>
              <a:buChar char="-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Asfalt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ömrünün uzatılması, planlı kazıların artırılması</a:t>
            </a:r>
          </a:p>
          <a:p>
            <a:endParaRPr lang="tr-T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Korhan\Desktop\shutterstock_536372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840" y="2132856"/>
            <a:ext cx="3947756" cy="221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97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36512" y="1772816"/>
            <a:ext cx="9036496" cy="504056"/>
          </a:xfrm>
          <a:noFill/>
        </p:spPr>
        <p:txBody>
          <a:bodyPr/>
          <a:lstStyle/>
          <a:p>
            <a:pPr marL="0" indent="355600" algn="ctr" eaLnBrk="1" hangingPunct="1"/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Teşekkürler</a:t>
            </a:r>
            <a:r>
              <a:rPr lang="tr-T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tr-T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-180528" y="4869160"/>
            <a:ext cx="9144000" cy="576064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indent="355600" eaLnBrk="1" hangingPunct="1"/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Sinan Kılıç</a:t>
            </a:r>
            <a:endParaRPr lang="de-DE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64773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 Kent </a:t>
            </a:r>
            <a:r>
              <a:rPr lang="tr-TR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Yönetim </a:t>
            </a:r>
            <a:r>
              <a:rPr lang="tr-TR" sz="4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Teknolojisi »</a:t>
            </a:r>
            <a:endParaRPr lang="tr-TR" sz="4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4460919"/>
            <a:ext cx="8856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</a:rPr>
              <a:t>M.Sinan </a:t>
            </a:r>
            <a:r>
              <a:rPr lang="tr-TR" sz="2800" b="1" dirty="0">
                <a:solidFill>
                  <a:srgbClr val="C00000"/>
                </a:solidFill>
              </a:rPr>
              <a:t>KILIÇ</a:t>
            </a:r>
          </a:p>
          <a:p>
            <a:pPr algn="ctr"/>
            <a:r>
              <a:rPr lang="tr-TR" sz="2800" b="1" dirty="0">
                <a:solidFill>
                  <a:srgbClr val="C00000"/>
                </a:solidFill>
              </a:rPr>
              <a:t>Universal Bilgi Teknolojileri</a:t>
            </a:r>
          </a:p>
          <a:p>
            <a:pPr algn="ctr"/>
            <a:r>
              <a:rPr lang="tr-TR" sz="2800" b="1" dirty="0">
                <a:solidFill>
                  <a:srgbClr val="C00000"/>
                </a:solidFill>
              </a:rPr>
              <a:t>Yazılım ve Arge </a:t>
            </a:r>
            <a:r>
              <a:rPr lang="tr-TR" sz="2800" b="1" dirty="0" smtClean="0">
                <a:solidFill>
                  <a:srgbClr val="C00000"/>
                </a:solidFill>
              </a:rPr>
              <a:t>Müdürü</a:t>
            </a:r>
            <a:endParaRPr lang="tr-TR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Korhan\Desktop\L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080" y="1268760"/>
            <a:ext cx="5409232" cy="208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491287" cy="706437"/>
          </a:xfrm>
        </p:spPr>
        <p:txBody>
          <a:bodyPr/>
          <a:lstStyle/>
          <a:p>
            <a:r>
              <a:rPr lang="tr-TR" dirty="0" smtClean="0"/>
              <a:t>Universal Bilgi Teknolojileri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808" y="1556792"/>
            <a:ext cx="6120680" cy="4464496"/>
          </a:xfrm>
        </p:spPr>
        <p:txBody>
          <a:bodyPr/>
          <a:lstStyle/>
          <a:p>
            <a:pPr>
              <a:buSzPct val="76000"/>
              <a:buFont typeface="Wingdings" pitchFamily="2" charset="2"/>
              <a:buChar char="v"/>
            </a:pPr>
            <a:r>
              <a:rPr lang="tr-TR" sz="1800" dirty="0">
                <a:latin typeface="Arial" pitchFamily="34" charset="0"/>
                <a:ea typeface="Tahoma" pitchFamily="34" charset="0"/>
                <a:cs typeface="Arial" pitchFamily="34" charset="0"/>
              </a:rPr>
              <a:t>1992</a:t>
            </a:r>
            <a:r>
              <a:rPr lang="tr-TR" sz="2000" dirty="0">
                <a:latin typeface="Arial" pitchFamily="34" charset="0"/>
                <a:ea typeface="Tahoma" pitchFamily="34" charset="0"/>
                <a:cs typeface="Arial" pitchFamily="34" charset="0"/>
              </a:rPr>
              <a:t>	</a:t>
            </a:r>
            <a:r>
              <a:rPr lang="tr-TR" sz="1800" dirty="0">
                <a:latin typeface="Arial" pitchFamily="34" charset="0"/>
                <a:ea typeface="Tahoma" pitchFamily="34" charset="0"/>
                <a:cs typeface="Arial" pitchFamily="34" charset="0"/>
              </a:rPr>
              <a:t>Kuruluş, Unix Tabanlı Uygulama, Informix VTYS</a:t>
            </a:r>
          </a:p>
          <a:p>
            <a:pPr>
              <a:buSzPct val="76000"/>
              <a:buFont typeface="Wingdings" pitchFamily="2" charset="2"/>
              <a:buChar char="v"/>
            </a:pPr>
            <a:r>
              <a:rPr lang="tr-TR" sz="1800" dirty="0">
                <a:latin typeface="Arial" pitchFamily="34" charset="0"/>
                <a:ea typeface="Tahoma" pitchFamily="34" charset="0"/>
                <a:cs typeface="Arial" pitchFamily="34" charset="0"/>
              </a:rPr>
              <a:t>1995	e-Belediye / İnternetten Tahsilat</a:t>
            </a:r>
          </a:p>
          <a:p>
            <a:pPr>
              <a:buSzPct val="76000"/>
              <a:buFont typeface="Wingdings" pitchFamily="2" charset="2"/>
              <a:buChar char="v"/>
            </a:pPr>
            <a:r>
              <a:rPr lang="tr-TR" sz="1800" dirty="0">
                <a:latin typeface="Arial" pitchFamily="34" charset="0"/>
                <a:ea typeface="Tahoma" pitchFamily="34" charset="0"/>
                <a:cs typeface="Arial" pitchFamily="34" charset="0"/>
              </a:rPr>
              <a:t>1996	Tek-Sicil </a:t>
            </a:r>
            <a:r>
              <a:rPr lang="tr-TR" sz="18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Uygulaması</a:t>
            </a:r>
            <a:endParaRPr lang="tr-TR" sz="1800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>
              <a:buSzPct val="76000"/>
              <a:buFont typeface="Wingdings" pitchFamily="2" charset="2"/>
              <a:buChar char="v"/>
            </a:pPr>
            <a:r>
              <a:rPr lang="tr-TR" sz="18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2000</a:t>
            </a:r>
            <a:r>
              <a:rPr lang="tr-TR" sz="1800" dirty="0">
                <a:latin typeface="Arial" pitchFamily="34" charset="0"/>
                <a:ea typeface="Tahoma" pitchFamily="34" charset="0"/>
                <a:cs typeface="Arial" pitchFamily="34" charset="0"/>
              </a:rPr>
              <a:t>	Tübitak desteği ile KBS </a:t>
            </a:r>
            <a:r>
              <a:rPr lang="tr-TR" sz="18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Projesi (2003 uygulama)</a:t>
            </a:r>
            <a:endParaRPr lang="tr-TR" sz="1800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>
              <a:buSzPct val="76000"/>
              <a:buFont typeface="Wingdings" pitchFamily="2" charset="2"/>
              <a:buChar char="v"/>
            </a:pPr>
            <a:r>
              <a:rPr lang="tr-TR" sz="18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2004</a:t>
            </a:r>
            <a:r>
              <a:rPr lang="tr-TR" sz="1800" dirty="0">
                <a:latin typeface="Arial" pitchFamily="34" charset="0"/>
                <a:ea typeface="Tahoma" pitchFamily="34" charset="0"/>
                <a:cs typeface="Arial" pitchFamily="34" charset="0"/>
              </a:rPr>
              <a:t>	CRM, Kentli Servisi, Kent Rehberi</a:t>
            </a:r>
          </a:p>
          <a:p>
            <a:pPr>
              <a:buSzPct val="76000"/>
              <a:buFont typeface="Wingdings" pitchFamily="2" charset="2"/>
              <a:buChar char="v"/>
            </a:pPr>
            <a:r>
              <a:rPr lang="tr-TR" sz="1800" dirty="0">
                <a:latin typeface="Arial" pitchFamily="34" charset="0"/>
                <a:ea typeface="Tahoma" pitchFamily="34" charset="0"/>
                <a:cs typeface="Arial" pitchFamily="34" charset="0"/>
              </a:rPr>
              <a:t>2005	</a:t>
            </a:r>
            <a:r>
              <a:rPr lang="tr-TR" sz="18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UniGIS, coğrafi işlemci</a:t>
            </a:r>
          </a:p>
          <a:p>
            <a:pPr>
              <a:buSzPct val="76000"/>
              <a:buFont typeface="Wingdings" pitchFamily="2" charset="2"/>
              <a:buChar char="v"/>
            </a:pPr>
            <a:r>
              <a:rPr lang="tr-TR" sz="18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2006	CRM, Çağrı Merkezi</a:t>
            </a:r>
          </a:p>
          <a:p>
            <a:pPr>
              <a:buSzPct val="76000"/>
              <a:buFont typeface="Wingdings" pitchFamily="2" charset="2"/>
              <a:buChar char="v"/>
            </a:pPr>
            <a:r>
              <a:rPr lang="tr-TR" sz="18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2010 İlk </a:t>
            </a:r>
            <a:r>
              <a:rPr lang="tr-TR" sz="1800" dirty="0">
                <a:latin typeface="Arial" pitchFamily="34" charset="0"/>
                <a:ea typeface="Tahoma" pitchFamily="34" charset="0"/>
                <a:cs typeface="Arial" pitchFamily="34" charset="0"/>
              </a:rPr>
              <a:t>Altyapı Yönetim Sistemi Projesi (AGDAŞ)</a:t>
            </a:r>
          </a:p>
          <a:p>
            <a:pPr>
              <a:buSzPct val="76000"/>
              <a:buFont typeface="Wingdings" pitchFamily="2" charset="2"/>
              <a:buChar char="v"/>
            </a:pPr>
            <a:r>
              <a:rPr lang="tr-TR" sz="1800" dirty="0">
                <a:latin typeface="Arial" pitchFamily="34" charset="0"/>
                <a:ea typeface="Tahoma" pitchFamily="34" charset="0"/>
                <a:cs typeface="Arial" pitchFamily="34" charset="0"/>
              </a:rPr>
              <a:t>2010	Tübitak desteğiyle FlexCity’e başlandı, </a:t>
            </a:r>
            <a:r>
              <a:rPr lang="tr-TR" sz="18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Su </a:t>
            </a:r>
            <a:r>
              <a:rPr lang="tr-TR" sz="1800" dirty="0">
                <a:latin typeface="Arial" pitchFamily="34" charset="0"/>
                <a:ea typeface="Tahoma" pitchFamily="34" charset="0"/>
                <a:cs typeface="Arial" pitchFamily="34" charset="0"/>
              </a:rPr>
              <a:t>modelleme (Innovyze)</a:t>
            </a:r>
          </a:p>
          <a:p>
            <a:pPr>
              <a:buSzPct val="76000"/>
              <a:buFont typeface="Wingdings" pitchFamily="2" charset="2"/>
              <a:buChar char="v"/>
            </a:pPr>
            <a:r>
              <a:rPr lang="tr-TR" sz="1800" dirty="0">
                <a:latin typeface="Arial" pitchFamily="34" charset="0"/>
                <a:ea typeface="Tahoma" pitchFamily="34" charset="0"/>
                <a:cs typeface="Arial" pitchFamily="34" charset="0"/>
              </a:rPr>
              <a:t>2011 </a:t>
            </a:r>
            <a:r>
              <a:rPr lang="tr-TR" sz="18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Bulut </a:t>
            </a:r>
            <a:r>
              <a:rPr lang="tr-TR" sz="1800" dirty="0">
                <a:latin typeface="Arial" pitchFamily="34" charset="0"/>
                <a:ea typeface="Tahoma" pitchFamily="34" charset="0"/>
                <a:cs typeface="Arial" pitchFamily="34" charset="0"/>
              </a:rPr>
              <a:t>Aykome ve Numarataj uygulaması, Open Source GIS</a:t>
            </a:r>
          </a:p>
          <a:p>
            <a:pPr>
              <a:buSzPct val="76000"/>
              <a:buFont typeface="Wingdings" pitchFamily="2" charset="2"/>
              <a:buChar char="v"/>
            </a:pPr>
            <a:r>
              <a:rPr lang="tr-TR" sz="1800" dirty="0">
                <a:latin typeface="Arial" pitchFamily="34" charset="0"/>
                <a:ea typeface="Tahoma" pitchFamily="34" charset="0"/>
                <a:cs typeface="Arial" pitchFamily="34" charset="0"/>
              </a:rPr>
              <a:t>2012	</a:t>
            </a:r>
            <a:r>
              <a:rPr lang="tr-TR" sz="18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Gaz </a:t>
            </a:r>
            <a:r>
              <a:rPr lang="tr-TR" sz="1800" dirty="0">
                <a:latin typeface="Arial" pitchFamily="34" charset="0"/>
                <a:ea typeface="Tahoma" pitchFamily="34" charset="0"/>
                <a:cs typeface="Arial" pitchFamily="34" charset="0"/>
              </a:rPr>
              <a:t>ve Elektrik Modellemesi, (SynerGEE</a:t>
            </a:r>
            <a:r>
              <a:rPr lang="tr-TR" sz="18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)</a:t>
            </a:r>
            <a:endParaRPr lang="tr-TR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124744"/>
            <a:ext cx="2637017" cy="498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01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0"/>
            <a:ext cx="6491287" cy="706437"/>
          </a:xfrm>
        </p:spPr>
        <p:txBody>
          <a:bodyPr/>
          <a:lstStyle/>
          <a:p>
            <a:r>
              <a:rPr lang="tr-TR" dirty="0" smtClean="0"/>
              <a:t>Flexcity Nedir?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Kurumların,</a:t>
            </a:r>
          </a:p>
          <a:p>
            <a:pPr lvl="1"/>
            <a:r>
              <a:rPr lang="tr-TR" sz="2400" dirty="0" smtClean="0">
                <a:latin typeface="Arial" pitchFamily="34" charset="0"/>
                <a:cs typeface="Arial" pitchFamily="34" charset="0"/>
              </a:rPr>
              <a:t> Süreç modelleme ve performans ölçümleme  ihtiyaçları için</a:t>
            </a:r>
          </a:p>
          <a:p>
            <a:pPr lvl="1"/>
            <a:r>
              <a:rPr lang="tr-TR" sz="2400" dirty="0" smtClean="0">
                <a:latin typeface="Arial" pitchFamily="34" charset="0"/>
                <a:cs typeface="Arial" pitchFamily="34" charset="0"/>
              </a:rPr>
              <a:t>esnek olarak tasarlanmış (kullanıcı tarafından kurgulanabilen) </a:t>
            </a:r>
          </a:p>
          <a:p>
            <a:pPr lvl="1"/>
            <a:r>
              <a:rPr lang="tr-TR" sz="2400" dirty="0" smtClean="0">
                <a:latin typeface="Arial" pitchFamily="34" charset="0"/>
                <a:cs typeface="Arial" pitchFamily="34" charset="0"/>
              </a:rPr>
              <a:t>açık kaynak kodlu bir </a:t>
            </a:r>
          </a:p>
          <a:p>
            <a:pPr marL="457200" lvl="1" indent="0"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kent yönetim yazılımıdır.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652713" y="260648"/>
            <a:ext cx="649128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tr-TR" dirty="0" smtClean="0"/>
              <a:t>Flexcity Bileşenleri 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6" name="Picture 2" descr="C:\Users\bkaramizrak\AppData\Local\Microsoft\Windows\Temporary Internet Files\Content.Outlook\QOHF3R9I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5760640" cy="43260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4365104"/>
            <a:ext cx="4814475" cy="185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00192" y="1124744"/>
            <a:ext cx="2843808" cy="331236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tr-TR" sz="1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e-masa</a:t>
            </a:r>
            <a:r>
              <a:rPr lang="tr-TR" sz="18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18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Kurumsal 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İş ve İçerik Yaşam Döngüsü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Sistemi</a:t>
            </a:r>
          </a:p>
          <a:p>
            <a:pPr marL="0" indent="0">
              <a:buNone/>
            </a:pPr>
            <a:endParaRPr lang="tr-TR" sz="1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tr-TR" sz="1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MIS</a:t>
            </a:r>
            <a:r>
              <a:rPr lang="tr-TR" sz="18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tr-TR" sz="18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Gelir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, personel ve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bütçe muhasebe modülleri</a:t>
            </a:r>
          </a:p>
          <a:p>
            <a:pPr marL="0" indent="0">
              <a:buNone/>
            </a:pPr>
            <a:endParaRPr lang="tr-TR" sz="1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tr-TR" sz="1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Varlık </a:t>
            </a:r>
            <a:r>
              <a:rPr lang="tr-TR" sz="18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Yönetimi: </a:t>
            </a:r>
            <a:endParaRPr lang="tr-TR" sz="18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Varlık 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ve işletme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yönetimi</a:t>
            </a:r>
            <a:endParaRPr lang="tr-TR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9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09" y="188640"/>
            <a:ext cx="6491287" cy="517797"/>
          </a:xfrm>
        </p:spPr>
        <p:txBody>
          <a:bodyPr/>
          <a:lstStyle/>
          <a:p>
            <a:r>
              <a:rPr lang="tr-TR" dirty="0"/>
              <a:t>Flexcity Genel Özellikler</a:t>
            </a:r>
            <a:br>
              <a:rPr lang="tr-TR" dirty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47260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Web tabanlı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Açık kaynak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kodlu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3. ürüne ait lisans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zorunluluğu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 olmayan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(veritabanı,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uygulama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 sunucusu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, coğrafi görüntüleyici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e-masa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çekirdeği, MIS ve Varlık Yönetimi modülleri ile çalışabilir. Ortak Kent Yönetim projeleri için temel platform olarak kullanılabilir.</a:t>
            </a:r>
          </a:p>
        </p:txBody>
      </p:sp>
      <p:pic>
        <p:nvPicPr>
          <p:cNvPr id="3074" name="Picture 2" descr="C:\Users\Korhan\Desktop\1338367915_op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68760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69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073" y="0"/>
            <a:ext cx="6491287" cy="562074"/>
          </a:xfrm>
        </p:spPr>
        <p:txBody>
          <a:bodyPr/>
          <a:lstStyle/>
          <a:p>
            <a:r>
              <a:rPr lang="tr-TR" dirty="0" smtClean="0"/>
              <a:t>e-masa  Yetenekler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1" y="1412776"/>
            <a:ext cx="4536503" cy="460851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İş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ve dosyaların kayıt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altına alındığı arayüz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İş süreç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yönetimi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Elektronik form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üretimi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Dosya ve içerik tasnifleme 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(TS 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13298 ve SDP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)</a:t>
            </a:r>
            <a:endParaRPr lang="tr-TR" sz="24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Elektronik imza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desteği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Tübitak ve Kamu SM desteği)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1925339"/>
            <a:ext cx="8076323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38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1176" y="2492896"/>
            <a:ext cx="4269296" cy="3613844"/>
          </a:xfrm>
          <a:prstGeom prst="rect">
            <a:avLst/>
          </a:prstGeom>
          <a:noFill/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116633"/>
            <a:ext cx="6491287" cy="504056"/>
          </a:xfrm>
        </p:spPr>
        <p:txBody>
          <a:bodyPr/>
          <a:lstStyle/>
          <a:p>
            <a:r>
              <a:rPr lang="tr-TR" dirty="0"/>
              <a:t>Süreç Yönetimi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136815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Süreç: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Bir işin oluştuğu iş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parçalarını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işleyen uç noktaları ile birlikte tanımlama ve işler hale getirme uygulamasıdır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Amaç-Çıktı: </a:t>
            </a: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endParaRPr lang="tr-T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8520" y="2564904"/>
            <a:ext cx="48193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Courier New" pitchFamily="49" charset="0"/>
              <a:buChar char="o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Görsel ortamda tasarlanabilir bir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giriş sağlamak (BPMN 2)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İş yapış şeklini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standardize etmek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, hataları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ortadan kaldırmak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Courier New" pitchFamily="49" charset="0"/>
              <a:buChar char="o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İş akışını ve performansı izlemek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Darboğazları ortadan kaldırmak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37801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27856"/>
            <a:ext cx="6491287" cy="706437"/>
          </a:xfrm>
        </p:spPr>
        <p:txBody>
          <a:bodyPr/>
          <a:lstStyle/>
          <a:p>
            <a:r>
              <a:rPr lang="tr-TR" dirty="0" smtClean="0"/>
              <a:t>Örnek İşlem</a:t>
            </a:r>
            <a:endParaRPr lang="tr-TR" dirty="0"/>
          </a:p>
        </p:txBody>
      </p:sp>
      <p:pic>
        <p:nvPicPr>
          <p:cNvPr id="1027" name="Picture 3" descr="C:\Users\sinan\Desktop\ESİNKAP\İzin_süre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" y="1178620"/>
            <a:ext cx="884983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01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338</Words>
  <Application>Microsoft Office PowerPoint</Application>
  <PresentationFormat>On-screen Show (4:3)</PresentationFormat>
  <Paragraphs>84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Default Design</vt:lpstr>
      <vt:lpstr>1_Default Design</vt:lpstr>
      <vt:lpstr>2_Default Design</vt:lpstr>
      <vt:lpstr>PowerPoint Presentation</vt:lpstr>
      <vt:lpstr>PowerPoint Presentation</vt:lpstr>
      <vt:lpstr>Universal Bilgi Teknolojileri</vt:lpstr>
      <vt:lpstr>Flexcity Nedir?</vt:lpstr>
      <vt:lpstr>PowerPoint Presentation</vt:lpstr>
      <vt:lpstr>Flexcity Genel Özellikler </vt:lpstr>
      <vt:lpstr>e-masa  Yetenekler</vt:lpstr>
      <vt:lpstr>Süreç Yönetimi</vt:lpstr>
      <vt:lpstr>Örnek İşlem</vt:lpstr>
      <vt:lpstr>Flexcity ile Kazanımlar</vt:lpstr>
      <vt:lpstr>PowerPoint Presentation</vt:lpstr>
      <vt:lpstr>Ortak Kent Yönetimi </vt:lpstr>
      <vt:lpstr>Ortak Kent Yönetimi-II</vt:lpstr>
      <vt:lpstr>Teşekkürler </vt:lpstr>
    </vt:vector>
  </TitlesOfParts>
  <Company>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</dc:creator>
  <cp:lastModifiedBy>deneme</cp:lastModifiedBy>
  <cp:revision>152</cp:revision>
  <dcterms:created xsi:type="dcterms:W3CDTF">2011-02-14T15:53:03Z</dcterms:created>
  <dcterms:modified xsi:type="dcterms:W3CDTF">2012-05-30T13:41:48Z</dcterms:modified>
</cp:coreProperties>
</file>