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0" r:id="rId3"/>
    <p:sldId id="263" r:id="rId4"/>
    <p:sldId id="262" r:id="rId5"/>
    <p:sldId id="295" r:id="rId6"/>
    <p:sldId id="294" r:id="rId7"/>
    <p:sldId id="267" r:id="rId8"/>
    <p:sldId id="279" r:id="rId9"/>
    <p:sldId id="293" r:id="rId10"/>
    <p:sldId id="290" r:id="rId11"/>
    <p:sldId id="280" r:id="rId12"/>
    <p:sldId id="270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>
      <p:cViewPr>
        <p:scale>
          <a:sx n="100" d="100"/>
          <a:sy n="100" d="100"/>
        </p:scale>
        <p:origin x="-62" y="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393B-DF48-4EED-8830-1C37F5E78B2E}" type="datetimeFigureOut">
              <a:rPr lang="tr-TR" smtClean="0"/>
              <a:t>31.05.2012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BE4A6-AA83-4EFA-B191-5AFF25AA65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tr-TR" dirty="0" smtClean="0"/>
              <a:t>internete</a:t>
            </a:r>
            <a:r>
              <a:rPr lang="tr-TR" baseline="0" dirty="0" smtClean="0"/>
              <a:t> çıkış oranları.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17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69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06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25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25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Düfa boya</a:t>
            </a:r>
          </a:p>
          <a:p>
            <a:r>
              <a:rPr lang="tr-TR" dirty="0" smtClean="0"/>
              <a:t>Demirdöküm</a:t>
            </a:r>
          </a:p>
          <a:p>
            <a:r>
              <a:rPr lang="tr-TR" dirty="0" smtClean="0"/>
              <a:t>Bursa</a:t>
            </a:r>
            <a:r>
              <a:rPr lang="tr-TR" baseline="0" dirty="0" smtClean="0"/>
              <a:t> çiçek</a:t>
            </a:r>
          </a:p>
          <a:p>
            <a:r>
              <a:rPr lang="tr-TR" baseline="0" smtClean="0"/>
              <a:t>Demirtaş (hırdavat)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8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E4A6-AA83-4EFA-B191-5AFF25AA657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90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urkay.kaynak@ester.com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ired.com/beyond_the_beyond/2011/12/42-major-countries-ranked-by-smartphone-penetration-ra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canalys.com/newsroom/smart-phones-overtake-client-pcs-20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gs.statcount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47800"/>
            <a:ext cx="9144000" cy="138898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 Teknolojilerin Kullanımı İle</a:t>
            </a:r>
          </a:p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Hedef Kitleye Etkili Ulaşım</a:t>
            </a:r>
          </a:p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Mobil Uygulamalar -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0558" y="3713869"/>
            <a:ext cx="2842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Türkay Kaynak</a:t>
            </a:r>
          </a:p>
          <a:p>
            <a:pPr algn="ctr"/>
            <a:r>
              <a:rPr lang="tr-TR" dirty="0" smtClean="0">
                <a:hlinkClick r:id="rId2"/>
              </a:rPr>
              <a:t>turkay.kaynak@ester.com.tr</a:t>
            </a:r>
            <a:r>
              <a:rPr lang="tr-TR" dirty="0" smtClean="0"/>
              <a:t> </a:t>
            </a:r>
          </a:p>
        </p:txBody>
      </p:sp>
      <p:pic>
        <p:nvPicPr>
          <p:cNvPr id="5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390543"/>
            <a:ext cx="1330861" cy="288000"/>
          </a:xfrm>
          <a:prstGeom prst="rect">
            <a:avLst/>
          </a:prstGeom>
          <a:noFill/>
        </p:spPr>
      </p:pic>
      <p:pic>
        <p:nvPicPr>
          <p:cNvPr id="6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096000"/>
            <a:ext cx="1785950" cy="87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Nasıl?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5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pic>
        <p:nvPicPr>
          <p:cNvPr id="5122" name="Picture 2" descr="D:\Tutu\Dropbox\Dropbox\_Ester\Sunumlar\Ar-ge proje pazari\Resimler\MLezzetler.Market.2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977629"/>
            <a:ext cx="5391150" cy="504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Örnekler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12 Akış Çizelgesi: İşlem"/>
          <p:cNvSpPr/>
          <p:nvPr/>
        </p:nvSpPr>
        <p:spPr>
          <a:xfrm>
            <a:off x="0" y="646114"/>
            <a:ext cx="4445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Diğerleri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9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pic>
        <p:nvPicPr>
          <p:cNvPr id="6146" name="Picture 2" descr="D:\Tutu\Dropbox\Dropbox\_Ester\Sunumlar\Ar-ge proje pazari\Resimler\BursaCic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0012"/>
            <a:ext cx="1284300" cy="192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utu\Dropbox\Dropbox\_Ester\Sunumlar\Ar-ge proje pazari\Resimler\Demirdok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0013"/>
            <a:ext cx="3209131" cy="213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Tutu\Dropbox\Dropbox\_Ester\Sunumlar\Ar-ge proje pazari\Resimler\Demirta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8562"/>
            <a:ext cx="1470026" cy="220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Tutu\Dropbox\Dropbox\_Ester\Sunumlar\Ar-ge proje pazari\Resimler\Diese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003676"/>
            <a:ext cx="28956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Tutu\Dropbox\Dropbox\_Ester\Sunumlar\Ar-ge proje pazari\Resimler\duf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24" y="1370012"/>
            <a:ext cx="1284300" cy="192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Tutu\Dropbox\Dropbox\_Ester\Sunumlar\Ar-ge proje pazari\Resimler\FilliBoy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381296"/>
            <a:ext cx="30480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Tutu\Dropbox\Dropbox\_Ester\Sunumlar\Ar-ge proje pazari\Resimler\HerekeBali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166812"/>
            <a:ext cx="17145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İçeriği Üretmek / Ulaştırmak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3" name="Picture 3" descr="D:\_Job\Ester\_Docs\Seminerler\2012.BÖTE Kurultayı\Sunum Hazırlık\thinking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6937"/>
            <a:ext cx="28384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6" name="Picture 6" descr="D:\_Job\Ester\_Docs\Seminerler\2012.BÖTE Kurultayı\Sunum Hazırlık\ipa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34" y="3874433"/>
            <a:ext cx="159213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D:\_Job\Ester\_Docs\Seminerler\2012.BÖTE Kurultayı\Sunum Hazırlık\Samsung-Galaxy-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34" y="1619517"/>
            <a:ext cx="882330" cy="15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:\_Job\Ester\_Docs\_Tasarim Malzemeleri\9038513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7432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57600" y="3251199"/>
            <a:ext cx="457200" cy="355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900000">
            <a:off x="5642108" y="3999855"/>
            <a:ext cx="1016000" cy="355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20700000">
            <a:off x="5613397" y="2487212"/>
            <a:ext cx="905733" cy="355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9" name="Picture 9" descr="D:\_Job\Ester\_Docs\_Tasarim Malzemeleri\mobilog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378801"/>
            <a:ext cx="1079500" cy="2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D:\_Job\Ester\_Docs\_Tasarim Malzemeleri\Ester_log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36" y="2375614"/>
            <a:ext cx="901527" cy="2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611560" y="1626574"/>
            <a:ext cx="4104456" cy="317402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tr-TR" sz="17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ESTER 2000 </a:t>
            </a:r>
            <a:r>
              <a:rPr lang="tr-TR" sz="1700" dirty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yılında </a:t>
            </a:r>
            <a:r>
              <a:rPr lang="tr-TR" sz="17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bilgi sistemleri </a:t>
            </a:r>
            <a:r>
              <a:rPr lang="tr-TR" sz="1700" dirty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ve mobil çözümler </a:t>
            </a:r>
            <a:r>
              <a:rPr lang="tr-TR" sz="17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konularında servis vermek ve </a:t>
            </a:r>
            <a:r>
              <a:rPr lang="tr-TR" sz="1700" dirty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anahtar teslim </a:t>
            </a:r>
            <a:r>
              <a:rPr lang="tr-TR" sz="17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proje geliştirme hizmetleri </a:t>
            </a:r>
            <a:r>
              <a:rPr lang="tr-TR" sz="1700" dirty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sunmak üzere faaliyete başlamıştır.</a:t>
            </a:r>
            <a:endParaRPr lang="tr-TR" sz="1700" dirty="0" smtClean="0"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700" dirty="0"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7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Halihazırda 14 ayrı bilgi servisi ile 400.000’den fazla üyeye hizmet vermektedir.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203" y="1635480"/>
            <a:ext cx="3449237" cy="3016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7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pic>
        <p:nvPicPr>
          <p:cNvPr id="8" name="Picture 7" descr="avea zeminli.jpg"/>
          <p:cNvPicPr>
            <a:picLocks noChangeAspect="1"/>
          </p:cNvPicPr>
          <p:nvPr/>
        </p:nvPicPr>
        <p:blipFill>
          <a:blip r:embed="rId5" cstate="print"/>
          <a:srcRect l="19904" t="38545" r="21910" b="35683"/>
          <a:stretch>
            <a:fillRect/>
          </a:stretch>
        </p:blipFill>
        <p:spPr bwMode="auto">
          <a:xfrm>
            <a:off x="3200400" y="5410200"/>
            <a:ext cx="1143000" cy="3540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9201" y="5449565"/>
            <a:ext cx="1676400" cy="320675"/>
            <a:chOff x="838200" y="2590800"/>
            <a:chExt cx="3581400" cy="685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/>
            <a:srcRect t="67796"/>
            <a:stretch>
              <a:fillRect/>
            </a:stretch>
          </p:blipFill>
          <p:spPr bwMode="auto">
            <a:xfrm>
              <a:off x="1524000" y="2590800"/>
              <a:ext cx="2895600" cy="67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/>
            <a:srcRect l="29364" t="6779" r="26588" b="32204"/>
            <a:stretch>
              <a:fillRect/>
            </a:stretch>
          </p:blipFill>
          <p:spPr bwMode="auto">
            <a:xfrm>
              <a:off x="838200" y="25908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http://profile.ak.fbcdn.net/hprofile-ak-snc4/188172_273637412461_24671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1403" y="5410200"/>
            <a:ext cx="1285884" cy="424342"/>
          </a:xfrm>
          <a:prstGeom prst="rect">
            <a:avLst/>
          </a:prstGeom>
          <a:noFill/>
        </p:spPr>
      </p:pic>
      <p:pic>
        <p:nvPicPr>
          <p:cNvPr id="11" name="Resi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2" y="5487084"/>
            <a:ext cx="2192367" cy="2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09800"/>
            <a:ext cx="731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42 MAJOR COUNTRIES RANKED BY SMARTPHONE PENETRATION </a:t>
            </a:r>
            <a:r>
              <a:rPr lang="en-US" dirty="0" smtClean="0"/>
              <a:t>RATES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Rank </a:t>
            </a:r>
            <a:r>
              <a:rPr lang="en-US" dirty="0"/>
              <a:t>. Country . . . . . Population . . Subs . </a:t>
            </a:r>
            <a:r>
              <a:rPr lang="en-US" dirty="0" err="1"/>
              <a:t>Sm’phones</a:t>
            </a:r>
            <a:r>
              <a:rPr lang="en-US" dirty="0"/>
              <a:t> . </a:t>
            </a:r>
            <a:r>
              <a:rPr lang="en-US" dirty="0" err="1"/>
              <a:t>Migr.Rt</a:t>
            </a:r>
            <a:r>
              <a:rPr lang="en-US" dirty="0"/>
              <a:t> . . Per </a:t>
            </a:r>
            <a:r>
              <a:rPr lang="en-US" dirty="0" smtClean="0"/>
              <a:t>Capita</a:t>
            </a:r>
            <a:endParaRPr lang="tr-TR" dirty="0" smtClean="0"/>
          </a:p>
          <a:p>
            <a:r>
              <a:rPr lang="tr-TR" dirty="0" smtClean="0"/>
              <a:t>.......</a:t>
            </a:r>
          </a:p>
          <a:p>
            <a:r>
              <a:rPr lang="tr-TR" dirty="0" smtClean="0"/>
              <a:t>32 </a:t>
            </a:r>
            <a:r>
              <a:rPr lang="tr-TR" dirty="0"/>
              <a:t>. . . Thailand ** . . . . . . 68.3 . . . 78.3 . . . 10.0 . . . . 13% . . . . 15%</a:t>
            </a:r>
            <a:br>
              <a:rPr lang="tr-TR" dirty="0"/>
            </a:br>
            <a:r>
              <a:rPr lang="tr-TR" dirty="0"/>
              <a:t>tie 33 . Japan ***** . . . . . . 126.9 . . 126.8 . . . 18.1 . . . . 14% . . . . 14%</a:t>
            </a:r>
            <a:br>
              <a:rPr lang="tr-TR" dirty="0"/>
            </a:br>
            <a:r>
              <a:rPr lang="tr-TR" dirty="0"/>
              <a:t>tie 33 . Brazil ** . . . . . . . . 197.7 . . 229.5 . . . 28.0 . . . . 12% . . . . 14%</a:t>
            </a:r>
            <a:br>
              <a:rPr lang="tr-TR" dirty="0"/>
            </a:br>
            <a:r>
              <a:rPr lang="tr-TR" dirty="0"/>
              <a:t>tie 33 . Romania ** . . . . . 21.1 . . . 31.0 . . . 2.9 . . . . 9% . . . . 14%</a:t>
            </a:r>
            <a:br>
              <a:rPr lang="tr-TR" dirty="0"/>
            </a:br>
            <a:r>
              <a:rPr lang="tr-TR" b="1" dirty="0"/>
              <a:t>36 . . . Turkey . . . . . . . . . 76.0 . . . 66.3 . . . 8.3 . . . . </a:t>
            </a:r>
            <a:r>
              <a:rPr lang="tr-TR" b="1" dirty="0">
                <a:solidFill>
                  <a:srgbClr val="FF0000"/>
                </a:solidFill>
              </a:rPr>
              <a:t>13%</a:t>
            </a:r>
            <a:r>
              <a:rPr lang="tr-TR" b="1" dirty="0"/>
              <a:t> . . . . 11%</a:t>
            </a:r>
            <a:br>
              <a:rPr lang="tr-TR" b="1" dirty="0"/>
            </a:br>
            <a:r>
              <a:rPr lang="tr-TR" dirty="0"/>
              <a:t>37 . . . Ukraine ** . . . . . . 45.0 . . . 52.1 . . . 4.5 . . . . 9% . . . . 10%</a:t>
            </a:r>
            <a:br>
              <a:rPr lang="tr-TR" dirty="0"/>
            </a:br>
            <a:r>
              <a:rPr lang="tr-TR" dirty="0"/>
              <a:t>tie 38 . Indonesia **** . . . . 229.0 . . 212.0 . . . 18.1 . . . . 9% . . . . 8</a:t>
            </a:r>
            <a:r>
              <a:rPr lang="tr-TR" dirty="0" smtClean="0"/>
              <a:t>%</a:t>
            </a:r>
          </a:p>
          <a:p>
            <a:r>
              <a:rPr lang="tr-TR" dirty="0" smtClean="0"/>
              <a:t>.......</a:t>
            </a:r>
          </a:p>
          <a:p>
            <a:endParaRPr lang="tr-TR" dirty="0"/>
          </a:p>
        </p:txBody>
      </p:sp>
      <p:sp>
        <p:nvSpPr>
          <p:cNvPr id="5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İstatistikler – Akıllı Telefon Kullanım Oranları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43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Türkiye’de (şimdilik) kullanılan cihazların %13’ü akıllı telefon (Smartphone) kategorisinde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752600" y="6435938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>
                <a:hlinkClick r:id="rId2"/>
              </a:rPr>
              <a:t>http://www.wired.com/beyond_the_beyond/2011/12/42-major-countries-ranked-by-smartphone-penetration-rates/</a:t>
            </a:r>
            <a:endParaRPr lang="tr-TR" sz="800" dirty="0"/>
          </a:p>
        </p:txBody>
      </p:sp>
      <p:pic>
        <p:nvPicPr>
          <p:cNvPr id="8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9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2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nalys.com/static/press_release/2012/SPA%20table%201%2003021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9136"/>
            <a:ext cx="5815154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İstatistikler – Satışlar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www.canalys.com/static/press_release/2012/SPA%20table%202%20030212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8823"/>
            <a:ext cx="5990914" cy="2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6516770"/>
            <a:ext cx="66936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hlinkClick r:id="rId4"/>
              </a:rPr>
              <a:t>http://www.canalys.com/newsroom/smart-phones-overtake-client-pcs-2011</a:t>
            </a:r>
            <a:endParaRPr lang="tr-TR" sz="1000" dirty="0"/>
          </a:p>
        </p:txBody>
      </p:sp>
      <p:sp>
        <p:nvSpPr>
          <p:cNvPr id="7" name="Left Arrow 6"/>
          <p:cNvSpPr/>
          <p:nvPr/>
        </p:nvSpPr>
        <p:spPr>
          <a:xfrm>
            <a:off x="6161101" y="1872611"/>
            <a:ext cx="241177" cy="12313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Left Arrow 9"/>
          <p:cNvSpPr/>
          <p:nvPr/>
        </p:nvSpPr>
        <p:spPr>
          <a:xfrm>
            <a:off x="6161101" y="2376900"/>
            <a:ext cx="235997" cy="1204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Left Arrow 13"/>
          <p:cNvSpPr/>
          <p:nvPr/>
        </p:nvSpPr>
        <p:spPr>
          <a:xfrm>
            <a:off x="7880620" y="4917747"/>
            <a:ext cx="241177" cy="12313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Left Arrow 14"/>
          <p:cNvSpPr/>
          <p:nvPr/>
        </p:nvSpPr>
        <p:spPr>
          <a:xfrm>
            <a:off x="7886700" y="4616150"/>
            <a:ext cx="235997" cy="1204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Left Arrow 16"/>
          <p:cNvSpPr/>
          <p:nvPr/>
        </p:nvSpPr>
        <p:spPr>
          <a:xfrm flipH="1">
            <a:off x="1501505" y="4927693"/>
            <a:ext cx="235997" cy="1204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Left Arrow 17"/>
          <p:cNvSpPr/>
          <p:nvPr/>
        </p:nvSpPr>
        <p:spPr>
          <a:xfrm flipH="1">
            <a:off x="1501505" y="5084856"/>
            <a:ext cx="235997" cy="1204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13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İstatistikler – İşletim Sistemi Oranları (Türkiye)*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_Job\Ester\_Docs\Seminerler\2012.BÖTE Kurultayı\Sunum Hazırlık\StatCounter-mobile_os-TR-monthly-201109-201109-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29196"/>
            <a:ext cx="7372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019800"/>
            <a:ext cx="34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*İnternet erişim bilgileri üzerinden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626037" y="6416966"/>
            <a:ext cx="670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hlinkClick r:id="rId4"/>
              </a:rPr>
              <a:t>http://gs.statcounter.com/#mobile_os-TR-monthly-201109-201109-bar</a:t>
            </a:r>
            <a:endParaRPr lang="tr-TR" sz="1100" dirty="0"/>
          </a:p>
        </p:txBody>
      </p:sp>
      <p:pic>
        <p:nvPicPr>
          <p:cNvPr id="7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8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95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Akıllı Telefonlar / Tabletler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D:\_Job\Ester\_Docs\Seminerler\2012.BÖTE Kurultayı\Sunum Hazırlık\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utu\Dropbox\Dropbox\_Ester\Sunumlar\Ar-ge proje pazari\Resimler\androidf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48119"/>
            <a:ext cx="1868618" cy="19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Tutu\Dropbox\Dropbox\_Ester\Sunumlar\Ar-ge proje pazari\Resimler\apple-kazancini-ikiye-katladi-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6531"/>
            <a:ext cx="2105543" cy="25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4343400" y="2876531"/>
            <a:ext cx="457200" cy="2895600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Straight Connector 7"/>
          <p:cNvCxnSpPr>
            <a:endCxn id="6" idx="4"/>
          </p:cNvCxnSpPr>
          <p:nvPr/>
        </p:nvCxnSpPr>
        <p:spPr>
          <a:xfrm>
            <a:off x="1371600" y="5772131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</p:cNvCxnSpPr>
          <p:nvPr/>
        </p:nvCxnSpPr>
        <p:spPr>
          <a:xfrm>
            <a:off x="4572000" y="2876531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6300" y="5257800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507313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1.000 TL</a:t>
            </a:r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8001000" y="269186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.000 TL</a:t>
            </a:r>
            <a:endParaRPr lang="tr-TR" dirty="0"/>
          </a:p>
        </p:txBody>
      </p:sp>
      <p:sp>
        <p:nvSpPr>
          <p:cNvPr id="21" name="TextBox 20"/>
          <p:cNvSpPr txBox="1"/>
          <p:nvPr/>
        </p:nvSpPr>
        <p:spPr>
          <a:xfrm>
            <a:off x="572983" y="558746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600 TL</a:t>
            </a:r>
            <a:endParaRPr lang="tr-TR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3733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257" y="354913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2.000 TL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77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Tanıtım –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Etkileşim Süres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D:\Tutu\Dropbox\Dropbox\_Ester\Sunumlar\Ar-ge proje pazari\Resimler\HPIM3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3166"/>
            <a:ext cx="1262180" cy="168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Tutu\Dropbox\Dropbox\_Ester\Sunumlar\Ar-ge proje pazari\Resimler\110711-095718AM_3929f080c594b7aee635ec2ba3b815ea7d05408e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76762"/>
            <a:ext cx="1694835" cy="121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D:\Tutu\Dropbox\Dropbox\_Ester\Sunumlar\Ar-ge proje pazari\Resimler\Gazete Rekl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2967"/>
            <a:ext cx="2217120" cy="147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D:\Tutu\Dropbox\Dropbox\_Ester\Sunumlar\Ar-ge proje pazari\Resimler\1462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35" y="1567163"/>
            <a:ext cx="1297015" cy="129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Group 9"/>
          <p:cNvGrpSpPr/>
          <p:nvPr/>
        </p:nvGrpSpPr>
        <p:grpSpPr>
          <a:xfrm>
            <a:off x="3880037" y="4718400"/>
            <a:ext cx="1524343" cy="1330274"/>
            <a:chOff x="5805781" y="3663994"/>
            <a:chExt cx="1862703" cy="1625556"/>
          </a:xfrm>
        </p:grpSpPr>
        <p:pic>
          <p:nvPicPr>
            <p:cNvPr id="12" name="Picture 7" descr="D:\_Job\Ester\_Docs\Seminerler\2012.BÖTE Kurultayı\Sunum Hazırlık\Samsung-Galaxy-S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781" y="3981472"/>
              <a:ext cx="577992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8" descr="D:\_Job\Ester\_Docs\Seminerler\2012.BÖTE Kurultayı\Sunum Hazırlık\ipad_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773" y="3663994"/>
              <a:ext cx="1284711" cy="16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5" name="TextBox 4"/>
          <p:cNvSpPr txBox="1"/>
          <p:nvPr/>
        </p:nvSpPr>
        <p:spPr>
          <a:xfrm>
            <a:off x="819628" y="332210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gün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1061" y="3322101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saat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9711" y="3322101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saat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2932" y="3322101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dakika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4550" y="6172200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dakika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5422027" y="6064478"/>
            <a:ext cx="573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r-TR" sz="3200" dirty="0"/>
              <a:t>ay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38531" y="6241673"/>
            <a:ext cx="762000" cy="23038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788370" y="99723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Afiş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8344" y="997230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Broşür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3763" y="99723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Gazete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5211" y="997230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TV - Radyo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191000"/>
            <a:ext cx="238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MOBİL UYGULAMALAR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Örnekler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12 Akış Çizelgesi: İşlem"/>
          <p:cNvSpPr/>
          <p:nvPr/>
        </p:nvSpPr>
        <p:spPr>
          <a:xfrm>
            <a:off x="0" y="646114"/>
            <a:ext cx="4445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ARÇELİK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8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pic>
        <p:nvPicPr>
          <p:cNvPr id="1026" name="Picture 2" descr="D:\Tutu\Dropbox\Dropbox\_Ester\Sunumlar\Ar-ge proje pazari\Resimler\MucizeLezzetl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00" y="1824038"/>
            <a:ext cx="2536825" cy="380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utu\Dropbox\Dropbox\_Ester\Sunumlar\Ar-ge proje pazari\Resimler\MucizeLezzetle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824038"/>
            <a:ext cx="254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Örnekler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12 Akış Çizelgesi: İşlem"/>
          <p:cNvSpPr/>
          <p:nvPr/>
        </p:nvSpPr>
        <p:spPr>
          <a:xfrm>
            <a:off x="0" y="646114"/>
            <a:ext cx="4445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Huggies &amp; Prima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2050" name="Picture 2" descr="D:\Tutu\Dropbox\Dropbox\_Ester\Sunumlar\Ar-ge proje pazari\Resimler\Huggi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2641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utu\Dropbox\Dropbox\_Ester\Sunumlar\Ar-ge proje pazari\Resimler\Prim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49" y="1712117"/>
            <a:ext cx="2642400" cy="39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Akış Çizelgesi: İşlem"/>
          <p:cNvSpPr/>
          <p:nvPr/>
        </p:nvSpPr>
        <p:spPr>
          <a:xfrm>
            <a:off x="0" y="142852"/>
            <a:ext cx="9144000" cy="42862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Nasıl?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C:\Users\hyildiz\Desktop\web12\mobilogren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3771"/>
            <a:ext cx="1330861" cy="288000"/>
          </a:xfrm>
          <a:prstGeom prst="rect">
            <a:avLst/>
          </a:prstGeom>
          <a:noFill/>
        </p:spPr>
      </p:pic>
      <p:pic>
        <p:nvPicPr>
          <p:cNvPr id="5" name="Picture 7" descr="C:\Users\hyildiz\Desktop\web-ester\markalar\es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109228"/>
            <a:ext cx="1785950" cy="877086"/>
          </a:xfrm>
          <a:prstGeom prst="rect">
            <a:avLst/>
          </a:prstGeom>
          <a:noFill/>
        </p:spPr>
      </p:pic>
      <p:pic>
        <p:nvPicPr>
          <p:cNvPr id="3075" name="Picture 3" descr="D:\Tutu\Dropbox\Dropbox\_Ester\Sunumlar\Ar-ge proje pazari\Resimler\Hamilelik.Market.1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5562600" cy="25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utu\Dropbox\Dropbox\_Ester\Sunumlar\Ar-ge proje pazari\Resimler\MLezzetler.Market.1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518428"/>
            <a:ext cx="8048625" cy="248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227</Words>
  <Application>Microsoft Office PowerPoint</Application>
  <PresentationFormat>Ekran Gösterisi (4:3)</PresentationFormat>
  <Paragraphs>61</Paragraphs>
  <Slides>13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Türkay Kaynak</dc:creator>
  <cp:lastModifiedBy>esogü</cp:lastModifiedBy>
  <cp:revision>287</cp:revision>
  <dcterms:created xsi:type="dcterms:W3CDTF">2006-08-16T00:00:00Z</dcterms:created>
  <dcterms:modified xsi:type="dcterms:W3CDTF">2012-05-31T08:01:26Z</dcterms:modified>
</cp:coreProperties>
</file>