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97" r:id="rId6"/>
    <p:sldId id="298" r:id="rId7"/>
    <p:sldId id="299" r:id="rId8"/>
    <p:sldId id="300" r:id="rId9"/>
    <p:sldId id="301" r:id="rId10"/>
    <p:sldId id="303" r:id="rId11"/>
    <p:sldId id="304" r:id="rId12"/>
    <p:sldId id="313" r:id="rId13"/>
    <p:sldId id="305" r:id="rId14"/>
    <p:sldId id="302" r:id="rId15"/>
    <p:sldId id="296" r:id="rId16"/>
    <p:sldId id="284" r:id="rId17"/>
    <p:sldId id="285" r:id="rId18"/>
    <p:sldId id="306" r:id="rId19"/>
    <p:sldId id="307" r:id="rId20"/>
    <p:sldId id="308" r:id="rId21"/>
    <p:sldId id="312" r:id="rId22"/>
    <p:sldId id="310" r:id="rId23"/>
    <p:sldId id="317" r:id="rId24"/>
    <p:sldId id="318" r:id="rId25"/>
    <p:sldId id="282" r:id="rId26"/>
    <p:sldId id="314" r:id="rId27"/>
    <p:sldId id="315" r:id="rId28"/>
    <p:sldId id="316" r:id="rId29"/>
    <p:sldId id="280" r:id="rId30"/>
  </p:sldIdLst>
  <p:sldSz cx="9144000" cy="6858000" type="screen4x3"/>
  <p:notesSz cx="6815138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AT\Desktop\FAYANS\12,08,2012%20ATIK%20GRAF&#304;KLER&#304;\FAYANS%20ATIK%20%2510%20DE&#286;&#304;&#350;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AT\Desktop\FAYANS\12,08,2012%20ATIK%20GRAF&#304;KLER&#304;\FAYANS%20ATIK%20%2510%20DE&#286;&#304;&#350;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AT\Desktop\FAYANS\12,08,2012%20ATIK%20GRAF&#304;KLER&#304;\FAYANS%20ATIK%20%2510%20DE&#286;&#304;&#350;E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AT\Desktop\FAYANS\12,08,2012%20ATIK%20GRAF&#304;KLER&#304;\FAYANS%20ATIK%20%2510%20DE&#286;&#304;&#350;E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AT\Desktop\FAYANS\12,08,2012%20ATIK%20GRAF&#304;KLER&#304;\FAYANS%20ATIK%20%2510%20DE&#286;&#304;&#350;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50985450688192"/>
          <c:y val="0.17575809587504712"/>
          <c:w val="0.80651491879736603"/>
          <c:h val="0.59394115157774507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8.7304705795216653E-2"/>
                  <c:y val="-0.5459494613592840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tr-TR"/>
                </a:p>
              </c:txPr>
            </c:trendlineLbl>
          </c:trendline>
          <c:xVal>
            <c:numRef>
              <c:f>'grf %10 fayans 1-2-3 TEK GRAFİK'!$B$2:$B$8</c:f>
              <c:numCache>
                <c:formatCode>General</c:formatCode>
                <c:ptCount val="7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</c:numCache>
            </c:numRef>
          </c:xVal>
          <c:yVal>
            <c:numRef>
              <c:f>'grf %10 fayans 1-2-3 TEK GRAFİK'!$E$2:$E$8</c:f>
              <c:numCache>
                <c:formatCode>0.00</c:formatCode>
                <c:ptCount val="7"/>
                <c:pt idx="0">
                  <c:v>10.473421773194531</c:v>
                </c:pt>
                <c:pt idx="1">
                  <c:v>9.2380648011957902</c:v>
                </c:pt>
                <c:pt idx="2">
                  <c:v>7.8158833679618072</c:v>
                </c:pt>
                <c:pt idx="3">
                  <c:v>6.0779187655984543</c:v>
                </c:pt>
                <c:pt idx="4">
                  <c:v>4.0970794967290187</c:v>
                </c:pt>
                <c:pt idx="5">
                  <c:v>2.6893090826173278</c:v>
                </c:pt>
                <c:pt idx="6">
                  <c:v>2.0633398326929515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77312"/>
        <c:axId val="83279232"/>
      </c:scatterChart>
      <c:valAx>
        <c:axId val="83277312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600" b="1"/>
                  <a:t>Bitüm Oranı, %</a:t>
                </a:r>
              </a:p>
            </c:rich>
          </c:tx>
          <c:layout>
            <c:manualLayout>
              <c:xMode val="edge"/>
              <c:yMode val="edge"/>
              <c:x val="0.4693494206760277"/>
              <c:y val="0.8636389087727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3279232"/>
        <c:crosses val="autoZero"/>
        <c:crossBetween val="midCat"/>
        <c:majorUnit val="0.5"/>
      </c:valAx>
      <c:valAx>
        <c:axId val="832792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600" b="1"/>
                  <a:t>Boşluk Oranı, %</a:t>
                </a:r>
              </a:p>
            </c:rich>
          </c:tx>
          <c:layout>
            <c:manualLayout>
              <c:xMode val="edge"/>
              <c:yMode val="edge"/>
              <c:x val="2.8175927075640834E-2"/>
              <c:y val="0.2563914743936172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3277312"/>
        <c:crossesAt val="3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0887556942607"/>
          <c:y val="0.17629179331306991"/>
          <c:w val="0.76938130106381164"/>
          <c:h val="0.59270516717325228"/>
        </c:manualLayout>
      </c:layout>
      <c:scatterChart>
        <c:scatterStyle val="smoothMarker"/>
        <c:varyColors val="0"/>
        <c:ser>
          <c:idx val="0"/>
          <c:order val="0"/>
          <c:tx>
            <c:v>Hacim Özgül Ağırlığı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3623461619529294"/>
                  <c:y val="-0.13636711305581431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tr-TR"/>
                </a:p>
              </c:txPr>
            </c:trendlineLbl>
          </c:trendline>
          <c:xVal>
            <c:numRef>
              <c:f>'grf %10 fayans 1-2-3 TEK GRAFİK'!$B$2:$B$8</c:f>
              <c:numCache>
                <c:formatCode>General</c:formatCode>
                <c:ptCount val="7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</c:numCache>
            </c:numRef>
          </c:xVal>
          <c:yVal>
            <c:numRef>
              <c:f>'grf %10 fayans 1-2-3 TEK GRAFİK'!$F$2:$F$8</c:f>
              <c:numCache>
                <c:formatCode>0.00</c:formatCode>
                <c:ptCount val="7"/>
                <c:pt idx="0">
                  <c:v>2.2898594124641423</c:v>
                </c:pt>
                <c:pt idx="1">
                  <c:v>2.305151607518992</c:v>
                </c:pt>
                <c:pt idx="2">
                  <c:v>2.3250975036109214</c:v>
                </c:pt>
                <c:pt idx="3">
                  <c:v>2.3528335823846902</c:v>
                </c:pt>
                <c:pt idx="4">
                  <c:v>2.386391063238023</c:v>
                </c:pt>
                <c:pt idx="5">
                  <c:v>2.4054882993861919</c:v>
                </c:pt>
                <c:pt idx="6">
                  <c:v>2.4052839604725751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98336"/>
        <c:axId val="83612800"/>
      </c:scatterChart>
      <c:valAx>
        <c:axId val="83598336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200" b="1"/>
                  <a:t>Bitüm Oranı, %</a:t>
                </a:r>
              </a:p>
            </c:rich>
          </c:tx>
          <c:layout>
            <c:manualLayout>
              <c:xMode val="edge"/>
              <c:yMode val="edge"/>
              <c:x val="0.48643512584182796"/>
              <c:y val="0.863221884498480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3612800"/>
        <c:crosses val="autoZero"/>
        <c:crossBetween val="midCat"/>
        <c:majorUnit val="0.5"/>
      </c:valAx>
      <c:valAx>
        <c:axId val="836128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400" b="1"/>
                  <a:t>Pratik Özgül Ağırlığı, gr/cm3</a:t>
                </a:r>
              </a:p>
            </c:rich>
          </c:tx>
          <c:layout>
            <c:manualLayout>
              <c:xMode val="edge"/>
              <c:yMode val="edge"/>
              <c:x val="4.7980520336785008E-2"/>
              <c:y val="0.19715138488885853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3598336"/>
        <c:crossesAt val="3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1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17224300557462"/>
          <c:y val="0.17522684459209301"/>
          <c:w val="0.78393954643017594"/>
          <c:h val="0.59516704111452157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36451990771251952"/>
                  <c:y val="-8.9218288716189337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tr-TR"/>
                </a:p>
              </c:txPr>
            </c:trendlineLbl>
          </c:trendline>
          <c:xVal>
            <c:numRef>
              <c:f>'grf %10 fayans 1-2-3 TEK GRAFİK'!$B$2:$B$8</c:f>
              <c:numCache>
                <c:formatCode>General</c:formatCode>
                <c:ptCount val="7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</c:numCache>
            </c:numRef>
          </c:xVal>
          <c:yVal>
            <c:numRef>
              <c:f>'grf %10 fayans 1-2-3 TEK GRAFİK'!$D$2:$D$8</c:f>
              <c:numCache>
                <c:formatCode>0.00</c:formatCode>
                <c:ptCount val="7"/>
                <c:pt idx="0">
                  <c:v>41.667059392097165</c:v>
                </c:pt>
                <c:pt idx="1">
                  <c:v>48.115906358224272</c:v>
                </c:pt>
                <c:pt idx="2">
                  <c:v>55.321419234218382</c:v>
                </c:pt>
                <c:pt idx="3">
                  <c:v>64.061025108909959</c:v>
                </c:pt>
                <c:pt idx="4">
                  <c:v>74.575792509785472</c:v>
                </c:pt>
                <c:pt idx="5">
                  <c:v>83.020607619394028</c:v>
                </c:pt>
                <c:pt idx="6">
                  <c:v>87.294868904668633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27808"/>
        <c:axId val="83929728"/>
      </c:scatterChart>
      <c:valAx>
        <c:axId val="83927808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400" b="1"/>
                  <a:t>Bitüm Oranı, %</a:t>
                </a:r>
              </a:p>
            </c:rich>
          </c:tx>
          <c:layout>
            <c:manualLayout>
              <c:xMode val="edge"/>
              <c:yMode val="edge"/>
              <c:x val="0.48183597543665696"/>
              <c:y val="0.864049607092165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3929728"/>
        <c:crosses val="autoZero"/>
        <c:crossBetween val="midCat"/>
        <c:majorUnit val="0.5"/>
      </c:valAx>
      <c:valAx>
        <c:axId val="83929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400" b="1"/>
                  <a:t>Bitümle Dolu Boşluk Oranı, %</a:t>
                </a:r>
              </a:p>
            </c:rich>
          </c:tx>
          <c:layout>
            <c:manualLayout>
              <c:xMode val="edge"/>
              <c:yMode val="edge"/>
              <c:x val="2.9793749993258574E-2"/>
              <c:y val="0.13078235125531801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3927808"/>
        <c:crossesAt val="3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5259134031921"/>
          <c:y val="0.17575809587504712"/>
          <c:w val="0.76982664582575799"/>
          <c:h val="0.59394115157774496"/>
        </c:manualLayout>
      </c:layout>
      <c:scatterChart>
        <c:scatterStyle val="smoothMarker"/>
        <c:varyColors val="0"/>
        <c:ser>
          <c:idx val="0"/>
          <c:order val="0"/>
          <c:tx>
            <c:v>Marshall Stabilitesi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0763859047107974"/>
                  <c:y val="-0.1821522519003265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tr-TR"/>
                </a:p>
              </c:txPr>
            </c:trendlineLbl>
          </c:trendline>
          <c:xVal>
            <c:numRef>
              <c:f>'grf %10 fayans 1-2-3 TEK GRAFİK'!$B$2:$B$8</c:f>
              <c:numCache>
                <c:formatCode>General</c:formatCode>
                <c:ptCount val="7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</c:numCache>
            </c:numRef>
          </c:xVal>
          <c:yVal>
            <c:numRef>
              <c:f>'grf %10 fayans 1-2-3 TEK GRAFİK'!$G$2:$G$8</c:f>
              <c:numCache>
                <c:formatCode>0.00</c:formatCode>
                <c:ptCount val="7"/>
                <c:pt idx="0">
                  <c:v>1380.1970091723497</c:v>
                </c:pt>
                <c:pt idx="1">
                  <c:v>1455.7834734593389</c:v>
                </c:pt>
                <c:pt idx="2">
                  <c:v>1655.896118110333</c:v>
                </c:pt>
                <c:pt idx="3">
                  <c:v>1690.4440354249443</c:v>
                </c:pt>
                <c:pt idx="4">
                  <c:v>1716.4176349721902</c:v>
                </c:pt>
                <c:pt idx="5">
                  <c:v>1708.1661253673135</c:v>
                </c:pt>
                <c:pt idx="6">
                  <c:v>1431.1994411955177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24800"/>
        <c:axId val="86163840"/>
      </c:scatterChart>
      <c:valAx>
        <c:axId val="86124800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400" b="1"/>
                  <a:t>Bitüm Oranı, %</a:t>
                </a:r>
              </a:p>
            </c:rich>
          </c:tx>
          <c:layout>
            <c:manualLayout>
              <c:xMode val="edge"/>
              <c:yMode val="edge"/>
              <c:x val="0.4874278722896585"/>
              <c:y val="0.8636389087727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6163840"/>
        <c:crosses val="autoZero"/>
        <c:crossBetween val="midCat"/>
        <c:majorUnit val="0.5"/>
      </c:valAx>
      <c:valAx>
        <c:axId val="86163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400" b="1"/>
                  <a:t>Marshall Stabilitesi, kg</a:t>
                </a:r>
              </a:p>
            </c:rich>
          </c:tx>
          <c:layout>
            <c:manualLayout>
              <c:xMode val="edge"/>
              <c:yMode val="edge"/>
              <c:x val="3.8185615644383331E-2"/>
              <c:y val="0.2256082209503603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6124800"/>
        <c:crossesAt val="3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4656488549646"/>
          <c:y val="0.17469879518072301"/>
          <c:w val="0.80725190839694649"/>
          <c:h val="0.59638554216867468"/>
        </c:manualLayout>
      </c:layout>
      <c:scatterChart>
        <c:scatterStyle val="smoothMarker"/>
        <c:varyColors val="0"/>
        <c:ser>
          <c:idx val="0"/>
          <c:order val="0"/>
          <c:tx>
            <c:v>Akma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6561379255074021"/>
                  <c:y val="-0.41574739904499891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tr-TR"/>
                </a:p>
              </c:txPr>
            </c:trendlineLbl>
          </c:trendline>
          <c:xVal>
            <c:numRef>
              <c:f>'grf %10 fayans 1-2-3 TEK GRAFİK'!$B$2:$B$8</c:f>
              <c:numCache>
                <c:formatCode>General</c:formatCode>
                <c:ptCount val="7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</c:numCache>
            </c:numRef>
          </c:xVal>
          <c:yVal>
            <c:numRef>
              <c:f>'grf %10 fayans 1-2-3 TEK GRAFİK'!$H$2:$H$8</c:f>
              <c:numCache>
                <c:formatCode>0.00</c:formatCode>
                <c:ptCount val="7"/>
                <c:pt idx="0">
                  <c:v>1.8086666666666666</c:v>
                </c:pt>
                <c:pt idx="1">
                  <c:v>2.2053333333333334</c:v>
                </c:pt>
                <c:pt idx="2">
                  <c:v>2.0180000000000002</c:v>
                </c:pt>
                <c:pt idx="3">
                  <c:v>1.9586666666666666</c:v>
                </c:pt>
                <c:pt idx="4">
                  <c:v>2.1443333333333334</c:v>
                </c:pt>
                <c:pt idx="5">
                  <c:v>2.5539999999999998</c:v>
                </c:pt>
                <c:pt idx="6">
                  <c:v>3.4193333333333329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84768"/>
        <c:axId val="87586688"/>
      </c:scatterChart>
      <c:valAx>
        <c:axId val="87584768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600" b="1"/>
                  <a:t>Bitüm Oranı, %</a:t>
                </a:r>
              </a:p>
            </c:rich>
          </c:tx>
          <c:layout>
            <c:manualLayout>
              <c:xMode val="edge"/>
              <c:yMode val="edge"/>
              <c:x val="0.46946572019406685"/>
              <c:y val="0.864457831325301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7586688"/>
        <c:crossesAt val="0"/>
        <c:crossBetween val="midCat"/>
        <c:majorUnit val="0.5"/>
      </c:valAx>
      <c:valAx>
        <c:axId val="87586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tr-TR" sz="1600" b="1"/>
                  <a:t>Akma, mm</a:t>
                </a:r>
              </a:p>
            </c:rich>
          </c:tx>
          <c:layout>
            <c:manualLayout>
              <c:xMode val="edge"/>
              <c:yMode val="edge"/>
              <c:x val="2.2900858983536151E-2"/>
              <c:y val="0.4397590361445783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tr-TR"/>
          </a:p>
        </c:txPr>
        <c:crossAx val="87584768"/>
        <c:crossesAt val="3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tr-T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D5EC6C-FA7A-46BB-9B03-F1144A397DB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69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5CE6CE8-B812-48A2-81BA-AB618CA059F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6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B6507-70F3-40B5-A08D-D4701C5FF8F8}" type="slidenum">
              <a:rPr lang="tr-TR"/>
              <a:pPr/>
              <a:t>2</a:t>
            </a:fld>
            <a:endParaRPr lang="tr-T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C76C6-692D-4F03-9DC2-D9EEA16A6BFF}" type="slidenum">
              <a:rPr lang="tr-TR"/>
              <a:pPr/>
              <a:t>11</a:t>
            </a:fld>
            <a:endParaRPr lang="tr-TR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E6DFB-E282-4222-BD4D-D954B0BA23C1}" type="slidenum">
              <a:rPr lang="tr-TR"/>
              <a:pPr/>
              <a:t>13</a:t>
            </a:fld>
            <a:endParaRPr lang="tr-TR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14E6E-FF90-48C7-BC27-33E25F5DD8BB}" type="slidenum">
              <a:rPr lang="tr-TR"/>
              <a:pPr/>
              <a:t>14</a:t>
            </a:fld>
            <a:endParaRPr lang="tr-T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2DD6-EBFE-4CF6-8A0A-1D86D869787B}" type="slidenum">
              <a:rPr lang="tr-TR"/>
              <a:pPr/>
              <a:t>3</a:t>
            </a:fld>
            <a:endParaRPr lang="tr-T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Introduction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6107A-E87C-4797-B00E-34018FCF8E31}" type="slidenum">
              <a:rPr lang="tr-TR"/>
              <a:pPr/>
              <a:t>4</a:t>
            </a:fld>
            <a:endParaRPr lang="tr-T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necessity for democratic life.</a:t>
            </a:r>
            <a:r>
              <a:rPr lang="tr-TR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09585-8650-4616-A56A-B5F28545305A}" type="slidenum">
              <a:rPr lang="tr-TR"/>
              <a:pPr/>
              <a:t>5</a:t>
            </a:fld>
            <a:endParaRPr 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74C0E-4BDE-4EF0-9BFD-57EA73F227FD}" type="slidenum">
              <a:rPr lang="tr-TR"/>
              <a:pPr/>
              <a:t>6</a:t>
            </a:fld>
            <a:endParaRPr lang="tr-T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BE09F-E633-4670-94FF-197F23B7BB28}" type="slidenum">
              <a:rPr lang="tr-TR"/>
              <a:pPr/>
              <a:t>7</a:t>
            </a:fld>
            <a:endParaRPr lang="tr-T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0F828-B4B3-4015-BBC9-C54F02F45CF0}" type="slidenum">
              <a:rPr lang="tr-TR"/>
              <a:pPr/>
              <a:t>8</a:t>
            </a:fld>
            <a:endParaRPr lang="tr-T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F6769-A48B-4D25-9A30-989994D26D63}" type="slidenum">
              <a:rPr lang="tr-TR"/>
              <a:pPr/>
              <a:t>9</a:t>
            </a:fld>
            <a:endParaRPr lang="tr-T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0005C-B548-4885-A072-08AAC2C36EB0}" type="slidenum">
              <a:rPr lang="tr-TR"/>
              <a:pPr/>
              <a:t>10</a:t>
            </a:fld>
            <a:endParaRPr lang="tr-TR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Outline of my presentation is …………………….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68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8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F4CAAF-3C9B-4753-B004-68C57FBA0F7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63D64D-55E2-41A0-9DB4-3EB619ED878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BDEFC0-E049-4B32-AC55-1136F7CB0BC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FB4D9C-15E7-4D43-9521-FCCAF6CA279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41668B-D518-4F2D-845F-8DD275B17D7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9C82BD-254F-41AC-8B41-18B20D200F6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AB95E3-3EF7-4D2D-B4F6-4A3AFDA1EB1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8EA1FF-9601-416C-84AD-6639548D4F2F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EAB04-70CA-4338-B8AA-35E92FE0F596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FBFB6D-E25C-43C9-BE6C-5A045EF0BF6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FB1221-C6E1-4CCB-A395-701797FA24C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0194D-E06F-422A-A2E0-85F5E604333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677EB10-08EC-4BA3-889C-80EDAB5F9066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8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7717B0-9F6C-4246-99D2-D78542F585AF}" type="slidenum">
              <a:rPr lang="tr-TR"/>
              <a:pPr/>
              <a:t>1</a:t>
            </a:fld>
            <a:endParaRPr lang="tr-T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7584" y="3717032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i="1" dirty="0">
                <a:solidFill>
                  <a:srgbClr val="FFFFFF"/>
                </a:solidFill>
              </a:rPr>
              <a:t>Sunan: Yrd.</a:t>
            </a:r>
            <a:r>
              <a:rPr lang="tr-TR" sz="2800" b="1" i="1" dirty="0" err="1">
                <a:solidFill>
                  <a:srgbClr val="FFFFFF"/>
                </a:solidFill>
              </a:rPr>
              <a:t>Doç.Dr</a:t>
            </a:r>
            <a:r>
              <a:rPr lang="tr-TR" sz="2800" b="1" i="1" dirty="0">
                <a:solidFill>
                  <a:srgbClr val="FFFFFF"/>
                </a:solidFill>
              </a:rPr>
              <a:t>. </a:t>
            </a:r>
            <a:r>
              <a:rPr lang="en-US" sz="2800" b="1" i="1" dirty="0">
                <a:solidFill>
                  <a:srgbClr val="FFFFFF"/>
                </a:solidFill>
              </a:rPr>
              <a:t>Murat KARACASU</a:t>
            </a:r>
            <a:endParaRPr lang="tr-TR" sz="2800" b="1" i="1" dirty="0">
              <a:solidFill>
                <a:srgbClr val="FFFFFF"/>
              </a:solidFill>
            </a:endParaRPr>
          </a:p>
          <a:p>
            <a:pPr algn="ctr" eaLnBrk="0" hangingPunct="0"/>
            <a:endParaRPr lang="tr-TR" dirty="0"/>
          </a:p>
        </p:txBody>
      </p:sp>
      <p:pic>
        <p:nvPicPr>
          <p:cNvPr id="3077" name="Picture 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16557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59632" y="2420888"/>
            <a:ext cx="72723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ESİNKAP 6. Ar-</a:t>
            </a:r>
            <a:r>
              <a:rPr lang="tr-TR" sz="3200" b="1" dirty="0" err="1" smtClean="0">
                <a:solidFill>
                  <a:srgbClr val="FF0000"/>
                </a:solidFill>
              </a:rPr>
              <a:t>Ge</a:t>
            </a:r>
            <a:r>
              <a:rPr lang="tr-TR" sz="3200" b="1" dirty="0" smtClean="0">
                <a:solidFill>
                  <a:srgbClr val="FF0000"/>
                </a:solidFill>
              </a:rPr>
              <a:t> Proje Pazarı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9592" y="4797152"/>
            <a:ext cx="77724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800" b="1" dirty="0" err="1" smtClean="0">
                <a:solidFill>
                  <a:srgbClr val="66FFFF"/>
                </a:solidFill>
              </a:rPr>
              <a:t>Eskisehir</a:t>
            </a:r>
            <a:r>
              <a:rPr lang="tr-TR" sz="2800" b="1" dirty="0" smtClean="0">
                <a:solidFill>
                  <a:srgbClr val="66FFFF"/>
                </a:solidFill>
              </a:rPr>
              <a:t> </a:t>
            </a:r>
            <a:r>
              <a:rPr lang="en-US" sz="2800" b="1" dirty="0" err="1">
                <a:solidFill>
                  <a:srgbClr val="66FFFF"/>
                </a:solidFill>
              </a:rPr>
              <a:t>Osmangazi</a:t>
            </a:r>
            <a:r>
              <a:rPr lang="en-US" sz="2800" b="1" dirty="0">
                <a:solidFill>
                  <a:srgbClr val="66FFFF"/>
                </a:solidFill>
              </a:rPr>
              <a:t> </a:t>
            </a:r>
            <a:r>
              <a:rPr lang="en-US" sz="2800" b="1" dirty="0" err="1" smtClean="0">
                <a:solidFill>
                  <a:srgbClr val="66FFFF"/>
                </a:solidFill>
              </a:rPr>
              <a:t>Universit</a:t>
            </a:r>
            <a:r>
              <a:rPr lang="tr-TR" sz="2800" b="1" dirty="0" smtClean="0">
                <a:solidFill>
                  <a:srgbClr val="66FFFF"/>
                </a:solidFill>
              </a:rPr>
              <a:t>esi,</a:t>
            </a:r>
          </a:p>
          <a:p>
            <a:pPr algn="ctr" eaLnBrk="0" hangingPunct="0"/>
            <a:r>
              <a:rPr lang="tr-TR" sz="2800" b="1" dirty="0" err="1" smtClean="0">
                <a:solidFill>
                  <a:srgbClr val="66FFFF"/>
                </a:solidFill>
              </a:rPr>
              <a:t>Müh.Mim</a:t>
            </a:r>
            <a:r>
              <a:rPr lang="tr-TR" sz="2800" b="1" dirty="0" smtClean="0">
                <a:solidFill>
                  <a:srgbClr val="66FFFF"/>
                </a:solidFill>
              </a:rPr>
              <a:t>.Fak.İnşaat </a:t>
            </a:r>
            <a:r>
              <a:rPr lang="tr-TR" sz="2800" b="1" dirty="0" err="1" smtClean="0">
                <a:solidFill>
                  <a:srgbClr val="66FFFF"/>
                </a:solidFill>
              </a:rPr>
              <a:t>Müh.Böl</a:t>
            </a:r>
            <a:r>
              <a:rPr lang="tr-TR" sz="2800" b="1" dirty="0" smtClean="0">
                <a:solidFill>
                  <a:srgbClr val="66FFFF"/>
                </a:solidFill>
              </a:rPr>
              <a:t>,</a:t>
            </a:r>
            <a:r>
              <a:rPr lang="en-US" sz="2800" b="1" dirty="0" smtClean="0">
                <a:solidFill>
                  <a:srgbClr val="66FFFF"/>
                </a:solidFill>
              </a:rPr>
              <a:t> </a:t>
            </a:r>
            <a:r>
              <a:rPr lang="en-US" sz="2800" b="1" dirty="0" err="1" smtClean="0">
                <a:solidFill>
                  <a:srgbClr val="66FFFF"/>
                </a:solidFill>
              </a:rPr>
              <a:t>Eski</a:t>
            </a:r>
            <a:r>
              <a:rPr lang="tr-TR" sz="2800" b="1" dirty="0" smtClean="0">
                <a:solidFill>
                  <a:srgbClr val="66FFFF"/>
                </a:solidFill>
              </a:rPr>
              <a:t>s</a:t>
            </a:r>
            <a:r>
              <a:rPr lang="en-US" sz="2800" b="1" dirty="0" err="1" smtClean="0">
                <a:solidFill>
                  <a:srgbClr val="66FFFF"/>
                </a:solidFill>
              </a:rPr>
              <a:t>ehir</a:t>
            </a:r>
            <a:r>
              <a:rPr lang="en-US" sz="2800" b="1" dirty="0">
                <a:solidFill>
                  <a:srgbClr val="66FFFF"/>
                </a:solidFill>
              </a:rPr>
              <a:t>, </a:t>
            </a:r>
            <a:r>
              <a:rPr lang="en-US" sz="2800" b="1" dirty="0" smtClean="0">
                <a:solidFill>
                  <a:srgbClr val="66FFFF"/>
                </a:solidFill>
              </a:rPr>
              <a:t>T</a:t>
            </a:r>
            <a:r>
              <a:rPr lang="tr-TR" sz="2800" b="1" dirty="0" smtClean="0">
                <a:solidFill>
                  <a:srgbClr val="66FFFF"/>
                </a:solidFill>
              </a:rPr>
              <a:t>URKİYE</a:t>
            </a:r>
            <a:endParaRPr lang="tr-TR" sz="2800" b="1" dirty="0">
              <a:solidFill>
                <a:srgbClr val="66FFFF"/>
              </a:solidFill>
            </a:endParaRPr>
          </a:p>
          <a:p>
            <a:pPr algn="ctr" eaLnBrk="0" hangingPunct="0"/>
            <a:r>
              <a:rPr lang="tr-TR" sz="2800" b="1" dirty="0" smtClean="0">
                <a:solidFill>
                  <a:srgbClr val="66FFFF"/>
                </a:solidFill>
              </a:rPr>
              <a:t>Ekim 2012</a:t>
            </a:r>
            <a:endParaRPr lang="tr-TR" sz="2800" b="1" dirty="0">
              <a:solidFill>
                <a:srgbClr val="66FFFF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19672" y="404664"/>
            <a:ext cx="72723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Atık, Asfalt Betonu,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Verimlilik</a:t>
            </a:r>
            <a:endParaRPr lang="tr-T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569EF4-9C90-45C1-B00D-B74326270E9A}" type="slidenum">
              <a:rPr lang="tr-TR"/>
              <a:pPr/>
              <a:t>10</a:t>
            </a:fld>
            <a:endParaRPr lang="tr-TR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50825" y="115888"/>
            <a:ext cx="5040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Deneysel Çalışmalar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23944" name="Rectangle 40"/>
          <p:cNvSpPr>
            <a:spLocks noChangeArrowheads="1"/>
          </p:cNvSpPr>
          <p:nvPr/>
        </p:nvSpPr>
        <p:spPr bwMode="auto">
          <a:xfrm>
            <a:off x="684213" y="1052513"/>
            <a:ext cx="6084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Dane Dağılımı</a:t>
            </a:r>
            <a:endParaRPr lang="en-US" sz="3600" b="1" i="1">
              <a:solidFill>
                <a:srgbClr val="66FFFF"/>
              </a:solidFill>
            </a:endParaRPr>
          </a:p>
        </p:txBody>
      </p:sp>
      <p:pic>
        <p:nvPicPr>
          <p:cNvPr id="123946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208962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C3560-3957-45E8-9E45-90452127A729}" type="slidenum">
              <a:rPr lang="tr-TR"/>
              <a:pPr/>
              <a:t>11</a:t>
            </a:fld>
            <a:endParaRPr lang="tr-TR"/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50825" y="376238"/>
            <a:ext cx="5257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Deneysel Çalışmalar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25992" name="Rectangle 40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Bitümlü bağlayıcı</a:t>
            </a:r>
            <a:endParaRPr lang="en-US" sz="3600" b="1" i="1">
              <a:solidFill>
                <a:srgbClr val="66FFFF"/>
              </a:solidFill>
            </a:endParaRPr>
          </a:p>
        </p:txBody>
      </p:sp>
      <p:graphicFrame>
        <p:nvGraphicFramePr>
          <p:cNvPr id="126173" name="Group 221"/>
          <p:cNvGraphicFramePr>
            <a:graphicFrameLocks noGrp="1"/>
          </p:cNvGraphicFramePr>
          <p:nvPr>
            <p:ph/>
          </p:nvPr>
        </p:nvGraphicFramePr>
        <p:xfrm>
          <a:off x="323850" y="2027238"/>
          <a:ext cx="8229600" cy="4641851"/>
        </p:xfrm>
        <a:graphic>
          <a:graphicData uri="http://schemas.openxmlformats.org/drawingml/2006/table">
            <a:tbl>
              <a:tblPr/>
              <a:tblGrid>
                <a:gridCol w="3409950"/>
                <a:gridCol w="1885950"/>
                <a:gridCol w="1739900"/>
                <a:gridCol w="119380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Özellikler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Deney Sonucu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Standart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Sınırlar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Penetrasyon, (25</a:t>
                      </a:r>
                      <a:r>
                        <a:rPr kumimoji="0" lang="tr-T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1/10 mm)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D 5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50-70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Spesifik Gravite, (gr/cm</a:t>
                      </a:r>
                      <a:r>
                        <a:rPr kumimoji="0" lang="tr-T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D 70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Yumuşama Noktası, (</a:t>
                      </a:r>
                      <a:r>
                        <a:rPr kumimoji="0" lang="tr-T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D 36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46-54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Isıtma Kaybı, (%)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D 6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Parlama Noktası, (</a:t>
                      </a:r>
                      <a:r>
                        <a:rPr kumimoji="0" lang="tr-T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D 92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&gt;230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Düktilite, (25</a:t>
                      </a:r>
                      <a:r>
                        <a:rPr kumimoji="0" lang="tr-T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5 cm/dk)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D 113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371BC-7E79-477B-8C78-28FB1718B5BD}" type="slidenum">
              <a:rPr lang="tr-TR"/>
              <a:pPr/>
              <a:t>12</a:t>
            </a:fld>
            <a:endParaRPr lang="tr-TR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50825" y="376238"/>
            <a:ext cx="5257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Deneysel Çalışmalar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 dirty="0">
                <a:solidFill>
                  <a:srgbClr val="FFFFFF"/>
                </a:solidFill>
              </a:rPr>
              <a:t>* </a:t>
            </a:r>
            <a:r>
              <a:rPr lang="tr-TR" sz="3600" b="1" i="1" dirty="0" smtClean="0">
                <a:solidFill>
                  <a:srgbClr val="FFFFFF"/>
                </a:solidFill>
              </a:rPr>
              <a:t>Fayans-seramik</a:t>
            </a:r>
            <a:endParaRPr lang="en-US" sz="3600" b="1" i="1" dirty="0">
              <a:solidFill>
                <a:srgbClr val="66FFFF"/>
              </a:solidFill>
            </a:endParaRPr>
          </a:p>
        </p:txBody>
      </p:sp>
      <p:graphicFrame>
        <p:nvGraphicFramePr>
          <p:cNvPr id="138319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0305272"/>
              </p:ext>
            </p:extLst>
          </p:nvPr>
        </p:nvGraphicFramePr>
        <p:xfrm>
          <a:off x="323849" y="1844675"/>
          <a:ext cx="4908049" cy="2232026"/>
        </p:xfrm>
        <a:graphic>
          <a:graphicData uri="http://schemas.openxmlformats.org/drawingml/2006/table">
            <a:tbl>
              <a:tblPr/>
              <a:tblGrid>
                <a:gridCol w="1288667"/>
                <a:gridCol w="3619382"/>
              </a:tblGrid>
              <a:tr h="74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Özgül ağırlığı(gr/cm3)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Sıkı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2.71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Poroz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1.84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8320" name="Picture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293096"/>
            <a:ext cx="3600450" cy="23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321" name="Picture 81" descr="IMG-20120514-00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31400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D03CC-ADA5-4DDE-B512-CEEA3810FDEB}" type="slidenum">
              <a:rPr lang="tr-TR"/>
              <a:pPr/>
              <a:t>13</a:t>
            </a:fld>
            <a:endParaRPr lang="tr-TR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50825" y="376238"/>
            <a:ext cx="5257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Deneysel Çalışmalar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Karışım Deneyleri</a:t>
            </a:r>
            <a:endParaRPr lang="en-US" sz="3600" b="1" i="1">
              <a:solidFill>
                <a:srgbClr val="66FFFF"/>
              </a:solidFill>
            </a:endParaRPr>
          </a:p>
        </p:txBody>
      </p:sp>
      <p:pic>
        <p:nvPicPr>
          <p:cNvPr id="128048" name="Picture 48" descr="tatil 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71988"/>
            <a:ext cx="2881313" cy="2160587"/>
          </a:xfrm>
          <a:prstGeom prst="rect">
            <a:avLst/>
          </a:prstGeom>
          <a:noFill/>
        </p:spPr>
      </p:pic>
      <p:pic>
        <p:nvPicPr>
          <p:cNvPr id="128049" name="Picture 49" descr="tatil 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133600"/>
            <a:ext cx="2016125" cy="1512888"/>
          </a:xfrm>
          <a:prstGeom prst="rect">
            <a:avLst/>
          </a:prstGeom>
          <a:noFill/>
        </p:spPr>
      </p:pic>
      <p:pic>
        <p:nvPicPr>
          <p:cNvPr id="128050" name="Picture 50" descr="tatil 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268413"/>
            <a:ext cx="2052637" cy="2736850"/>
          </a:xfrm>
          <a:prstGeom prst="rect">
            <a:avLst/>
          </a:prstGeom>
          <a:noFill/>
        </p:spPr>
      </p:pic>
      <p:sp>
        <p:nvSpPr>
          <p:cNvPr id="128051" name="Line 51"/>
          <p:cNvSpPr>
            <a:spLocks noChangeShapeType="1"/>
          </p:cNvSpPr>
          <p:nvPr/>
        </p:nvSpPr>
        <p:spPr bwMode="auto">
          <a:xfrm flipV="1">
            <a:off x="3059113" y="2636838"/>
            <a:ext cx="2305050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8052" name="Line 52"/>
          <p:cNvSpPr>
            <a:spLocks noChangeShapeType="1"/>
          </p:cNvSpPr>
          <p:nvPr/>
        </p:nvSpPr>
        <p:spPr bwMode="auto">
          <a:xfrm flipH="1">
            <a:off x="3708400" y="4149725"/>
            <a:ext cx="3816350" cy="15827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8053" name="Rectangle 53"/>
          <p:cNvSpPr>
            <a:spLocks noChangeArrowheads="1"/>
          </p:cNvSpPr>
          <p:nvPr/>
        </p:nvSpPr>
        <p:spPr bwMode="auto">
          <a:xfrm>
            <a:off x="2627313" y="3500438"/>
            <a:ext cx="37449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Marshall Deneyi</a:t>
            </a:r>
            <a:endParaRPr lang="en-US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08784-99A2-4546-BD84-48D251C3D737}" type="slidenum">
              <a:rPr lang="tr-TR"/>
              <a:pPr/>
              <a:t>14</a:t>
            </a:fld>
            <a:endParaRPr lang="tr-TR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11188" y="476250"/>
            <a:ext cx="5257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Deneysel Çalışmalar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468313" y="19891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1150 gr lık numuneler </a:t>
            </a:r>
            <a:endParaRPr lang="en-US" sz="3600" b="1" i="1">
              <a:solidFill>
                <a:srgbClr val="FFFFFF"/>
              </a:solidFill>
            </a:endParaRPr>
          </a:p>
          <a:p>
            <a:pPr eaLnBrk="0" hangingPunct="0"/>
            <a:r>
              <a:rPr lang="tr-TR" sz="3600" b="1" i="1">
                <a:solidFill>
                  <a:srgbClr val="66FFFF"/>
                </a:solidFill>
              </a:rPr>
              <a:t>* %3,5-%6,5 bitüm oranı</a:t>
            </a:r>
          </a:p>
          <a:p>
            <a:pPr eaLnBrk="0" hangingPunct="0"/>
            <a:r>
              <a:rPr lang="tr-TR" sz="3600" b="1" i="1">
                <a:solidFill>
                  <a:srgbClr val="FFFFFF"/>
                </a:solidFill>
              </a:rPr>
              <a:t>* 160 oC deney sıcaklığı</a:t>
            </a:r>
          </a:p>
          <a:p>
            <a:pPr eaLnBrk="0" hangingPunct="0"/>
            <a:r>
              <a:rPr lang="tr-TR" sz="3600" b="1" i="1"/>
              <a:t>* 75 kompaktör vuruşu</a:t>
            </a:r>
          </a:p>
          <a:p>
            <a:pPr eaLnBrk="0" hangingPunct="0"/>
            <a:r>
              <a:rPr lang="tr-TR" sz="3600" b="1" i="1">
                <a:solidFill>
                  <a:srgbClr val="66FFFF"/>
                </a:solidFill>
              </a:rPr>
              <a:t>* 1 gün bekleme</a:t>
            </a:r>
          </a:p>
          <a:p>
            <a:pPr eaLnBrk="0" hangingPunct="0"/>
            <a:r>
              <a:rPr lang="tr-TR" sz="3600" b="1" i="1"/>
              <a:t>* 60 oC de 45 dakika bekletme</a:t>
            </a:r>
          </a:p>
          <a:p>
            <a:pPr eaLnBrk="0" hangingPunct="0"/>
            <a:r>
              <a:rPr lang="tr-TR" sz="3600" b="1" i="1">
                <a:solidFill>
                  <a:srgbClr val="66FFFF"/>
                </a:solidFill>
              </a:rPr>
              <a:t>* Marshall dayanımı belirleme</a:t>
            </a:r>
            <a:endParaRPr lang="en-US" sz="3600" b="1" i="1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3F917-10AB-4F8A-8C10-47FD44EEE022}" type="slidenum">
              <a:rPr lang="tr-TR"/>
              <a:pPr/>
              <a:t>15</a:t>
            </a:fld>
            <a:endParaRPr lang="tr-TR"/>
          </a:p>
        </p:txBody>
      </p:sp>
      <p:pic>
        <p:nvPicPr>
          <p:cNvPr id="108548" name="Picture 4" descr="IMG_0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39592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 descr="IMG_0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575"/>
            <a:ext cx="381635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11188" y="476250"/>
            <a:ext cx="5257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Deneysel Çalışmalar</a:t>
            </a:r>
            <a:endParaRPr lang="en-US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15A3F7-B98D-41D5-8953-A82158F4A980}" type="slidenum">
              <a:rPr lang="tr-TR"/>
              <a:pPr/>
              <a:t>16</a:t>
            </a:fld>
            <a:endParaRPr lang="tr-TR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93700" y="260350"/>
            <a:ext cx="58340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95537" y="1124744"/>
          <a:ext cx="8424933" cy="5184575"/>
        </p:xfrm>
        <a:graphic>
          <a:graphicData uri="http://schemas.openxmlformats.org/drawingml/2006/table">
            <a:tbl>
              <a:tblPr/>
              <a:tblGrid>
                <a:gridCol w="910291"/>
                <a:gridCol w="910291"/>
                <a:gridCol w="910291"/>
                <a:gridCol w="952961"/>
                <a:gridCol w="910291"/>
                <a:gridCol w="986149"/>
                <a:gridCol w="1024077"/>
                <a:gridCol w="910291"/>
                <a:gridCol w="910291"/>
              </a:tblGrid>
              <a:tr h="24302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Arial Tur"/>
                        </a:rPr>
                        <a:t>50-70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Arial Tur"/>
                        </a:rPr>
                        <a:t>Bitüm</a:t>
                      </a:r>
                      <a:br>
                        <a:rPr lang="tr-TR" sz="1400" b="1" i="0" u="none" strike="noStrike" dirty="0">
                          <a:latin typeface="Arial Tur"/>
                        </a:rPr>
                      </a:br>
                      <a:r>
                        <a:rPr lang="tr-TR" sz="1400" b="1" i="0" u="none" strike="noStrike" dirty="0">
                          <a:latin typeface="Arial Tur"/>
                        </a:rPr>
                        <a:t>Oranı</a:t>
                      </a:r>
                      <a:br>
                        <a:rPr lang="tr-TR" sz="1400" b="1" i="0" u="none" strike="noStrike" dirty="0">
                          <a:latin typeface="Arial Tur"/>
                        </a:rPr>
                      </a:br>
                      <a:r>
                        <a:rPr lang="tr-TR" sz="1400" b="1" i="0" u="none" strike="noStrike" dirty="0">
                          <a:latin typeface="Arial Tur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VMA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Bitümle Dolu</a:t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>
                          <a:latin typeface="Times New Roman"/>
                        </a:rPr>
                        <a:t>Boşluk Oranı</a:t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>
                          <a:latin typeface="Times New Roman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Boşluk Oranı</a:t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>
                          <a:latin typeface="Times New Roman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Pratik</a:t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>
                          <a:latin typeface="Times New Roman"/>
                        </a:rPr>
                        <a:t>Özgül</a:t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>
                          <a:latin typeface="Times New Roman"/>
                        </a:rPr>
                        <a:t>Ağırlık</a:t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>
                          <a:latin typeface="Times New Roman"/>
                        </a:rPr>
                        <a:t>(gr/cm3)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Marshall</a:t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 err="1">
                          <a:latin typeface="Times New Roman"/>
                        </a:rPr>
                        <a:t>Stabilite</a:t>
                      </a:r>
                      <a:r>
                        <a:rPr lang="tr-TR" sz="1400" b="1" i="0" u="none" strike="noStrike" dirty="0">
                          <a:latin typeface="Times New Roman"/>
                        </a:rPr>
                        <a:t/>
                      </a:r>
                      <a:br>
                        <a:rPr lang="tr-TR" sz="1400" b="1" i="0" u="none" strike="noStrike" dirty="0">
                          <a:latin typeface="Times New Roman"/>
                        </a:rPr>
                      </a:br>
                      <a:r>
                        <a:rPr lang="tr-TR" sz="1400" b="1" i="0" u="none" strike="noStrike" dirty="0">
                          <a:latin typeface="Times New Roman"/>
                        </a:rPr>
                        <a:t>(kg)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Akma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MQ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latin typeface="Arial Tur"/>
                        </a:rPr>
                        <a:t>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17.96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41.67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10.47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1380.20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814.93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latin typeface="Arial Tur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17.81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48.12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9.24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1455.78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668.08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Arial Tur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latin typeface="Arial Tur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17.49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55.32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7.82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1655.90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826.36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Arial Tur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latin typeface="Arial Tur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16.90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64.06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6.08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1690.44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890.05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Arial Tur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latin typeface="Arial Tur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16.12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74.58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4.10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1716.42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800.61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Arial Tur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latin typeface="Arial Tur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15.85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83.02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1708.17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669.25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Arial Tur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latin typeface="Arial Tur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16.25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87.29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2.41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1431.20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latin typeface="Times New Roman"/>
                        </a:rPr>
                        <a:t>3.42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latin typeface="Times New Roman"/>
                        </a:rPr>
                        <a:t>420.62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9D5FB4-6F1A-4760-9815-E9CACE8C3AB9}" type="slidenum">
              <a:rPr lang="tr-TR"/>
              <a:pPr/>
              <a:t>17</a:t>
            </a:fld>
            <a:endParaRPr lang="tr-TR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Bitüm miktarı-boşluk oranı</a:t>
            </a:r>
            <a:endParaRPr lang="en-US" sz="3600" b="1" i="1">
              <a:solidFill>
                <a:srgbClr val="66FFFF"/>
              </a:solidFill>
            </a:endParaRP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899592" y="2060848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E8DC4-9EA7-461F-99AE-EE74B015246E}" type="slidenum">
              <a:rPr lang="tr-TR"/>
              <a:pPr/>
              <a:t>18</a:t>
            </a:fld>
            <a:endParaRPr lang="tr-TR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611188" y="1052513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Bitüm miktarı-Pratik özgül ağırlık</a:t>
            </a:r>
            <a:endParaRPr lang="en-US" sz="3600" b="1" i="1">
              <a:solidFill>
                <a:srgbClr val="66FFFF"/>
              </a:solidFill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467544" y="1844824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953F8-D8F5-4FCF-A6CD-BDD0CDBBD766}" type="slidenum">
              <a:rPr lang="tr-TR"/>
              <a:pPr/>
              <a:t>19</a:t>
            </a:fld>
            <a:endParaRPr lang="tr-TR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50825" y="981075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Bitüm miktarı-Bitümle dolu boşluk oranı</a:t>
            </a:r>
            <a:endParaRPr lang="en-US" sz="3600" b="1" i="1">
              <a:solidFill>
                <a:srgbClr val="66FFFF"/>
              </a:solidFill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11" name="Chart 4"/>
          <p:cNvGraphicFramePr>
            <a:graphicFrameLocks/>
          </p:cNvGraphicFramePr>
          <p:nvPr/>
        </p:nvGraphicFramePr>
        <p:xfrm>
          <a:off x="683568" y="1852612"/>
          <a:ext cx="7416824" cy="43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A4E86-761D-41B4-8A15-5A9594A5E0CC}" type="slidenum">
              <a:rPr lang="tr-TR"/>
              <a:pPr/>
              <a:t>2</a:t>
            </a:fld>
            <a:endParaRPr lang="tr-T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376238"/>
            <a:ext cx="3816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ANAHATLAR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1341438"/>
            <a:ext cx="77724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Giriş </a:t>
            </a:r>
            <a:endParaRPr lang="en-US" sz="3600" b="1" i="1">
              <a:solidFill>
                <a:srgbClr val="FFFFFF"/>
              </a:solidFill>
            </a:endParaRPr>
          </a:p>
          <a:p>
            <a:pPr eaLnBrk="0" hangingPunct="0"/>
            <a:r>
              <a:rPr lang="en-US" sz="3600" b="1" i="1">
                <a:solidFill>
                  <a:srgbClr val="66FFFF"/>
                </a:solidFill>
              </a:rPr>
              <a:t>* </a:t>
            </a:r>
            <a:r>
              <a:rPr lang="tr-TR" sz="3600" b="1" i="1">
                <a:solidFill>
                  <a:srgbClr val="66FFFF"/>
                </a:solidFill>
              </a:rPr>
              <a:t>Geliştirme</a:t>
            </a:r>
            <a:endParaRPr lang="en-US" sz="3600" b="1" i="1">
              <a:solidFill>
                <a:srgbClr val="66FFFF"/>
              </a:solidFill>
            </a:endParaRPr>
          </a:p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Meto</a:t>
            </a:r>
            <a:r>
              <a:rPr lang="tr-TR" sz="3600" b="1" i="1">
                <a:solidFill>
                  <a:srgbClr val="FFFFFF"/>
                </a:solidFill>
              </a:rPr>
              <a:t>t ve Model</a:t>
            </a:r>
            <a:endParaRPr lang="en-US" sz="3600" b="1" i="1">
              <a:solidFill>
                <a:srgbClr val="FFFFFF"/>
              </a:solidFill>
            </a:endParaRPr>
          </a:p>
          <a:p>
            <a:pPr eaLnBrk="0" hangingPunct="0"/>
            <a:r>
              <a:rPr lang="en-US" sz="3600" b="1" i="1">
                <a:solidFill>
                  <a:srgbClr val="66FFFF"/>
                </a:solidFill>
              </a:rPr>
              <a:t>* </a:t>
            </a:r>
            <a:r>
              <a:rPr lang="tr-TR" sz="3600" b="1" i="1">
                <a:solidFill>
                  <a:srgbClr val="66FFFF"/>
                </a:solidFill>
              </a:rPr>
              <a:t>Veriler ve Örnek Çalışma</a:t>
            </a:r>
            <a:endParaRPr lang="en-US" sz="3600" b="1" i="1">
              <a:solidFill>
                <a:srgbClr val="66FFFF"/>
              </a:solidFill>
            </a:endParaRPr>
          </a:p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Sonuçlar</a:t>
            </a:r>
            <a:endParaRPr lang="en-US" sz="3600" b="1" i="1">
              <a:solidFill>
                <a:srgbClr val="FFFFFF"/>
              </a:solidFill>
            </a:endParaRPr>
          </a:p>
          <a:p>
            <a:pPr eaLnBrk="0" hangingPunct="0"/>
            <a:r>
              <a:rPr lang="en-US" sz="3600" b="1" i="1">
                <a:solidFill>
                  <a:srgbClr val="66FFFF"/>
                </a:solidFill>
              </a:rPr>
              <a:t>* </a:t>
            </a:r>
            <a:r>
              <a:rPr lang="tr-TR" sz="3600" b="1" i="1">
                <a:solidFill>
                  <a:srgbClr val="66FFFF"/>
                </a:solidFill>
              </a:rPr>
              <a:t>Öneriler</a:t>
            </a:r>
            <a:endParaRPr lang="en-US" sz="3600" b="1" i="1">
              <a:solidFill>
                <a:srgbClr val="66FFFF"/>
              </a:solidFill>
            </a:endParaRPr>
          </a:p>
          <a:p>
            <a:pPr eaLnBrk="0" hangingPunct="0"/>
            <a:endParaRPr lang="en-US" sz="3600" b="1" i="1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D541F-25C5-4F54-A0BE-6D27C3E4CFE9}" type="slidenum">
              <a:rPr lang="tr-TR"/>
              <a:pPr/>
              <a:t>20</a:t>
            </a:fld>
            <a:endParaRPr lang="tr-TR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539750" y="908050"/>
            <a:ext cx="82089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Bitüm miktarı-Marshall Dayanımı</a:t>
            </a:r>
            <a:endParaRPr lang="en-US" sz="3600" b="1" i="1">
              <a:solidFill>
                <a:srgbClr val="66FFFF"/>
              </a:solidFill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683568" y="1916832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EB73E-8808-4AF6-9755-E88EFF5C73BF}" type="slidenum">
              <a:rPr lang="tr-TR"/>
              <a:pPr/>
              <a:t>21</a:t>
            </a:fld>
            <a:endParaRPr lang="tr-TR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Ortalama Bitüm Oranı</a:t>
            </a:r>
            <a:endParaRPr lang="en-US" sz="3600" b="1" i="1">
              <a:solidFill>
                <a:srgbClr val="66FFFF"/>
              </a:solidFill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137298" name="Group 82"/>
          <p:cNvGraphicFramePr>
            <a:graphicFrameLocks noGrp="1"/>
          </p:cNvGraphicFramePr>
          <p:nvPr/>
        </p:nvGraphicFramePr>
        <p:xfrm>
          <a:off x="755650" y="2133600"/>
          <a:ext cx="6911975" cy="3887788"/>
        </p:xfrm>
        <a:graphic>
          <a:graphicData uri="http://schemas.openxmlformats.org/drawingml/2006/table">
            <a:tbl>
              <a:tblPr/>
              <a:tblGrid>
                <a:gridCol w="4418013"/>
                <a:gridCol w="24939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Deney Adı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Bitüm Oranı (%)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Pratik özgül ağırlık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6.50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Marshall Dayanımı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5.19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Boşluk oranı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5.66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Bitümle dolu boşluk oranı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5.32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ORTALAMA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5.50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63AD6-96C3-458B-A9C2-BC973BE8E582}" type="slidenum">
              <a:rPr lang="tr-TR"/>
              <a:pPr/>
              <a:t>22</a:t>
            </a:fld>
            <a:endParaRPr lang="tr-TR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Bitüm miktarı-Akma</a:t>
            </a:r>
            <a:endParaRPr lang="en-US" sz="3600" b="1" i="1">
              <a:solidFill>
                <a:srgbClr val="66FFFF"/>
              </a:solidFill>
            </a:endParaRP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11" name="Chart 5"/>
          <p:cNvGraphicFramePr>
            <a:graphicFrameLocks/>
          </p:cNvGraphicFramePr>
          <p:nvPr/>
        </p:nvGraphicFramePr>
        <p:xfrm>
          <a:off x="467544" y="1844824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EB73E-8808-4AF6-9755-E88EFF5C73BF}" type="slidenum">
              <a:rPr lang="tr-TR"/>
              <a:pPr/>
              <a:t>23</a:t>
            </a:fld>
            <a:endParaRPr lang="tr-TR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 dirty="0">
                <a:solidFill>
                  <a:srgbClr val="FFFFFF"/>
                </a:solidFill>
              </a:rPr>
              <a:t>* </a:t>
            </a:r>
            <a:r>
              <a:rPr lang="tr-TR" sz="3600" b="1" i="1" dirty="0" smtClean="0">
                <a:solidFill>
                  <a:srgbClr val="FFFFFF"/>
                </a:solidFill>
              </a:rPr>
              <a:t>Dayanım</a:t>
            </a:r>
            <a:endParaRPr lang="en-US" sz="3600" b="1" i="1" dirty="0">
              <a:solidFill>
                <a:srgbClr val="66FFFF"/>
              </a:solidFill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7237"/>
            <a:ext cx="7272808" cy="449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EB73E-8808-4AF6-9755-E88EFF5C73BF}" type="slidenum">
              <a:rPr lang="tr-TR"/>
              <a:pPr/>
              <a:t>24</a:t>
            </a:fld>
            <a:endParaRPr lang="tr-TR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611188" y="1052513"/>
            <a:ext cx="6084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 dirty="0">
                <a:solidFill>
                  <a:srgbClr val="FFFFFF"/>
                </a:solidFill>
              </a:rPr>
              <a:t>* </a:t>
            </a:r>
            <a:r>
              <a:rPr lang="tr-TR" sz="3600" b="1" i="1" dirty="0" smtClean="0">
                <a:solidFill>
                  <a:srgbClr val="FFFFFF"/>
                </a:solidFill>
              </a:rPr>
              <a:t>Boşluk oranı</a:t>
            </a:r>
            <a:endParaRPr lang="en-US" sz="3600" b="1" i="1" dirty="0">
              <a:solidFill>
                <a:srgbClr val="66FFFF"/>
              </a:solidFill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611188" y="260350"/>
            <a:ext cx="5834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Deney Sonuçları</a:t>
            </a:r>
            <a:endParaRPr lang="en-US" sz="3600" b="1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36391"/>
            <a:ext cx="7777236" cy="434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34199D-96F9-4723-88A3-5E852B9D9C9A}" type="slidenum">
              <a:rPr lang="tr-TR"/>
              <a:pPr/>
              <a:t>25</a:t>
            </a:fld>
            <a:endParaRPr lang="tr-TR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50825" y="688975"/>
            <a:ext cx="84978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ja-JP" sz="3200" b="1">
                <a:solidFill>
                  <a:srgbClr val="FFFF00"/>
                </a:solidFill>
              </a:rPr>
              <a:t>SONUÇ ve</a:t>
            </a:r>
            <a:r>
              <a:rPr lang="en-US" altLang="ja-JP" sz="3200" b="1">
                <a:solidFill>
                  <a:srgbClr val="FFFF00"/>
                </a:solidFill>
                <a:ea typeface="ＭＳ Ｐゴシック" charset="-128"/>
              </a:rPr>
              <a:t> </a:t>
            </a:r>
            <a:r>
              <a:rPr lang="tr-TR" altLang="ja-JP" sz="3200" b="1">
                <a:solidFill>
                  <a:srgbClr val="FFFF00"/>
                </a:solidFill>
              </a:rPr>
              <a:t>ÖNERİLER: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0825" y="1700213"/>
            <a:ext cx="8497888" cy="31085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* </a:t>
            </a:r>
            <a:r>
              <a:rPr lang="tr-TR" sz="2800" b="1" dirty="0" smtClean="0"/>
              <a:t>Fayans-mermer </a:t>
            </a:r>
            <a:r>
              <a:rPr lang="tr-TR" sz="2800" b="1" dirty="0"/>
              <a:t>atıkları normal agregalara yakın dayanım sağlamaktadır.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FFFF"/>
                </a:solidFill>
              </a:rPr>
              <a:t>*</a:t>
            </a:r>
            <a:r>
              <a:rPr lang="tr-TR" sz="2800" b="1" dirty="0">
                <a:solidFill>
                  <a:srgbClr val="66FFFF"/>
                </a:solidFill>
              </a:rPr>
              <a:t> </a:t>
            </a:r>
            <a:r>
              <a:rPr lang="tr-TR" sz="2800" b="1" dirty="0" smtClean="0">
                <a:solidFill>
                  <a:srgbClr val="66FFFF"/>
                </a:solidFill>
              </a:rPr>
              <a:t>BSK </a:t>
            </a:r>
            <a:r>
              <a:rPr lang="tr-TR" sz="2800" b="1" dirty="0" err="1">
                <a:solidFill>
                  <a:srgbClr val="66FFFF"/>
                </a:solidFill>
              </a:rPr>
              <a:t>larda</a:t>
            </a:r>
            <a:r>
              <a:rPr lang="tr-TR" sz="2800" b="1" dirty="0">
                <a:solidFill>
                  <a:srgbClr val="66FFFF"/>
                </a:solidFill>
              </a:rPr>
              <a:t> </a:t>
            </a:r>
            <a:r>
              <a:rPr lang="tr-TR" sz="2800" b="1" dirty="0" smtClean="0">
                <a:solidFill>
                  <a:srgbClr val="66FFFF"/>
                </a:solidFill>
              </a:rPr>
              <a:t>fayans </a:t>
            </a:r>
            <a:r>
              <a:rPr lang="tr-TR" sz="2800" b="1" dirty="0">
                <a:solidFill>
                  <a:srgbClr val="66FFFF"/>
                </a:solidFill>
              </a:rPr>
              <a:t>atıkları kullanılabilir</a:t>
            </a:r>
            <a:r>
              <a:rPr lang="tr-TR" sz="2800" b="1" dirty="0" smtClean="0">
                <a:solidFill>
                  <a:srgbClr val="66FF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* </a:t>
            </a:r>
            <a:r>
              <a:rPr lang="tr-TR" sz="2800" b="1" dirty="0" smtClean="0"/>
              <a:t>Fayans-mermer atıkları aşınma tabakası olarak kullanılmasa bile,  düşük standartlı yollarda kullanılabilir.</a:t>
            </a:r>
            <a:endParaRPr lang="en-US" sz="28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F0D41-D0D6-4824-8350-EEFCFCC4E796}" type="slidenum">
              <a:rPr lang="tr-TR"/>
              <a:pPr/>
              <a:t>26</a:t>
            </a:fld>
            <a:endParaRPr lang="tr-TR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4978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ja-JP" sz="3200" b="1">
                <a:solidFill>
                  <a:srgbClr val="FFFF00"/>
                </a:solidFill>
              </a:rPr>
              <a:t>SONUÇ ve</a:t>
            </a:r>
            <a:r>
              <a:rPr lang="en-US" altLang="ja-JP" sz="3200" b="1">
                <a:solidFill>
                  <a:srgbClr val="FFFF00"/>
                </a:solidFill>
                <a:ea typeface="ＭＳ Ｐゴシック" charset="-128"/>
              </a:rPr>
              <a:t> </a:t>
            </a:r>
            <a:r>
              <a:rPr lang="tr-TR" altLang="ja-JP" sz="3200" b="1">
                <a:solidFill>
                  <a:srgbClr val="FFFF00"/>
                </a:solidFill>
              </a:rPr>
              <a:t>ÖNERİLER: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50825" y="990600"/>
            <a:ext cx="8713664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sz="2800" b="1" dirty="0"/>
              <a:t>15.000 km yol. 20 m*12cm için 90.000.000 ton malzeme gerekir. </a:t>
            </a:r>
            <a:r>
              <a:rPr lang="tr-TR" sz="2800" b="1" dirty="0" smtClean="0"/>
              <a:t>Fayans atıkları agrega </a:t>
            </a:r>
            <a:r>
              <a:rPr lang="tr-TR" sz="2800" b="1" dirty="0"/>
              <a:t>yerine kullanılabilir.</a:t>
            </a:r>
            <a:endParaRPr lang="en-US" sz="2800" b="1" dirty="0">
              <a:solidFill>
                <a:srgbClr val="66FFFF"/>
              </a:solidFill>
            </a:endParaRPr>
          </a:p>
        </p:txBody>
      </p:sp>
      <p:pic>
        <p:nvPicPr>
          <p:cNvPr id="140292" name="Picture 4" descr="P7030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32000"/>
            <a:ext cx="8064500" cy="475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13798-9D05-4BF5-9E2D-A80612BB1CFB}" type="slidenum">
              <a:rPr lang="tr-TR"/>
              <a:pPr/>
              <a:t>27</a:t>
            </a:fld>
            <a:endParaRPr lang="tr-TR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79388" y="1125538"/>
            <a:ext cx="8497887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ja-JP" sz="3200" b="1">
                <a:solidFill>
                  <a:srgbClr val="FFFF00"/>
                </a:solidFill>
              </a:rPr>
              <a:t>SONUÇ ve</a:t>
            </a:r>
            <a:r>
              <a:rPr lang="en-US" altLang="ja-JP" sz="3200" b="1">
                <a:solidFill>
                  <a:srgbClr val="FFFF00"/>
                </a:solidFill>
                <a:ea typeface="ＭＳ Ｐゴシック" charset="-128"/>
              </a:rPr>
              <a:t> </a:t>
            </a:r>
            <a:r>
              <a:rPr lang="tr-TR" altLang="ja-JP" sz="3200" b="1">
                <a:solidFill>
                  <a:srgbClr val="FFFF00"/>
                </a:solidFill>
              </a:rPr>
              <a:t>ÖNERİLER: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79388" y="2205038"/>
            <a:ext cx="8497887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/>
              <a:t>* </a:t>
            </a:r>
            <a:r>
              <a:rPr lang="tr-TR" sz="2800" b="1" dirty="0" smtClean="0"/>
              <a:t>Fayans ve seramikte </a:t>
            </a:r>
            <a:r>
              <a:rPr lang="tr-TR" sz="2800" b="1" dirty="0"/>
              <a:t>yüzey düzgünlüğü çekme </a:t>
            </a:r>
            <a:r>
              <a:rPr lang="tr-TR" sz="2800" b="1" dirty="0" smtClean="0"/>
              <a:t>dayanımını </a:t>
            </a:r>
            <a:r>
              <a:rPr lang="tr-TR" sz="2800" b="1" dirty="0"/>
              <a:t>azaltmaktadır. Kayma dayanımı </a:t>
            </a:r>
            <a:r>
              <a:rPr lang="tr-TR" sz="2800" b="1" dirty="0" smtClean="0"/>
              <a:t>düşmektedir</a:t>
            </a:r>
            <a:r>
              <a:rPr lang="tr-TR" sz="2800" b="1" dirty="0"/>
              <a:t>.</a:t>
            </a:r>
            <a:endParaRPr lang="en-US" sz="2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800" b="1" dirty="0"/>
              <a:t>Düşük dayanım gerektiren yollarda kullanılabilir.</a:t>
            </a:r>
            <a:r>
              <a:rPr lang="tr-TR" sz="2800" b="1" dirty="0">
                <a:solidFill>
                  <a:srgbClr val="66FFFF"/>
                </a:solidFill>
              </a:rPr>
              <a:t> </a:t>
            </a:r>
            <a:endParaRPr lang="en-US" sz="28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2B879-903F-4825-B975-C7F08007AC96}" type="slidenum">
              <a:rPr lang="tr-TR"/>
              <a:pPr/>
              <a:t>28</a:t>
            </a:fld>
            <a:endParaRPr lang="tr-TR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4978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ja-JP" sz="3200" b="1">
                <a:solidFill>
                  <a:srgbClr val="FFFF00"/>
                </a:solidFill>
              </a:rPr>
              <a:t>SONUÇ ve</a:t>
            </a:r>
            <a:r>
              <a:rPr lang="en-US" altLang="ja-JP" sz="3200" b="1">
                <a:solidFill>
                  <a:srgbClr val="FFFF00"/>
                </a:solidFill>
                <a:ea typeface="ＭＳ Ｐゴシック" charset="-128"/>
              </a:rPr>
              <a:t> </a:t>
            </a:r>
            <a:r>
              <a:rPr lang="tr-TR" altLang="ja-JP" sz="3200" b="1">
                <a:solidFill>
                  <a:srgbClr val="FFFF00"/>
                </a:solidFill>
              </a:rPr>
              <a:t>ÖNERİLER: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50825" y="2205038"/>
            <a:ext cx="8497888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/>
              <a:t>* Kullanılan bitüm miktarı normale göre daha </a:t>
            </a:r>
            <a:r>
              <a:rPr lang="tr-TR" sz="2800" b="1" dirty="0" smtClean="0"/>
              <a:t>fazla  </a:t>
            </a:r>
            <a:r>
              <a:rPr lang="tr-TR" sz="2800" b="1" dirty="0"/>
              <a:t>olduğundan ekonomiklik </a:t>
            </a:r>
            <a:r>
              <a:rPr lang="tr-TR" sz="2800" b="1" dirty="0" smtClean="0"/>
              <a:t>konusunda dikkatli hesap yapılmalıdır.</a:t>
            </a:r>
            <a:endParaRPr lang="en-US" sz="2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800" b="1" dirty="0"/>
              <a:t> Kaynakların etkin kullanımı sağlanmış olur.</a:t>
            </a:r>
            <a:endParaRPr lang="en-US" sz="28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03A52-56F4-44DE-82F1-CA1CA41C2B61}" type="slidenum">
              <a:rPr lang="tr-TR"/>
              <a:pPr/>
              <a:t>29</a:t>
            </a:fld>
            <a:endParaRPr lang="tr-TR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92275" y="908050"/>
            <a:ext cx="59769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ja-JP" sz="3600" b="1">
                <a:solidFill>
                  <a:srgbClr val="FFFF00"/>
                </a:solidFill>
              </a:rPr>
              <a:t>SUNUM SONU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619250" y="2133600"/>
            <a:ext cx="597693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ja-JP" sz="3600" b="1"/>
              <a:t>İLGİNİZ İÇİN TEŞEKKÜRLER</a:t>
            </a:r>
            <a:endParaRPr lang="en-US" sz="3600" b="1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403350" y="3573463"/>
            <a:ext cx="640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400" b="1"/>
              <a:t>Yard. Doç. Dr. </a:t>
            </a:r>
            <a:r>
              <a:rPr lang="en-US" sz="2400" b="1"/>
              <a:t>Murat KARACASU</a:t>
            </a:r>
            <a:endParaRPr lang="tr-TR" sz="2400" b="1"/>
          </a:p>
          <a:p>
            <a:pPr algn="ctr" eaLnBrk="0" hangingPunct="0"/>
            <a:endParaRPr lang="en-US" sz="2400" b="1"/>
          </a:p>
          <a:p>
            <a:pPr algn="ctr" eaLnBrk="0" hangingPunct="0"/>
            <a:r>
              <a:rPr lang="en-US" b="1">
                <a:solidFill>
                  <a:srgbClr val="66FFFF"/>
                </a:solidFill>
              </a:rPr>
              <a:t>Eskisehir Osmangazi Universit</a:t>
            </a:r>
            <a:r>
              <a:rPr lang="tr-TR" b="1">
                <a:solidFill>
                  <a:srgbClr val="66FFFF"/>
                </a:solidFill>
              </a:rPr>
              <a:t>esi</a:t>
            </a:r>
            <a:r>
              <a:rPr lang="en-US" b="1">
                <a:solidFill>
                  <a:srgbClr val="66FFFF"/>
                </a:solidFill>
              </a:rPr>
              <a:t> </a:t>
            </a:r>
          </a:p>
          <a:p>
            <a:pPr algn="ctr"/>
            <a:r>
              <a:rPr lang="tr-TR" b="1">
                <a:solidFill>
                  <a:srgbClr val="66FFFF"/>
                </a:solidFill>
              </a:rPr>
              <a:t>Müh.Mim.Fak.İnşaat Müh. Bölümü</a:t>
            </a:r>
            <a:endParaRPr lang="en-US" b="1">
              <a:solidFill>
                <a:srgbClr val="66FFFF"/>
              </a:solidFill>
            </a:endParaRPr>
          </a:p>
          <a:p>
            <a:pPr algn="ctr"/>
            <a:r>
              <a:rPr lang="en-US" b="1">
                <a:solidFill>
                  <a:srgbClr val="66FFFF"/>
                </a:solidFill>
              </a:rPr>
              <a:t>26480 Eski</a:t>
            </a:r>
            <a:r>
              <a:rPr lang="tr-TR" b="1">
                <a:solidFill>
                  <a:srgbClr val="66FFFF"/>
                </a:solidFill>
              </a:rPr>
              <a:t>ş</a:t>
            </a:r>
            <a:r>
              <a:rPr lang="en-US" b="1">
                <a:solidFill>
                  <a:srgbClr val="66FFFF"/>
                </a:solidFill>
              </a:rPr>
              <a:t>ehir, TURK</a:t>
            </a:r>
            <a:r>
              <a:rPr lang="tr-TR" b="1">
                <a:solidFill>
                  <a:srgbClr val="66FFFF"/>
                </a:solidFill>
              </a:rPr>
              <a:t>İYE</a:t>
            </a:r>
            <a:endParaRPr lang="en-US" b="1">
              <a:solidFill>
                <a:srgbClr val="66FFFF"/>
              </a:solidFill>
            </a:endParaRPr>
          </a:p>
          <a:p>
            <a:pPr algn="ctr"/>
            <a:endParaRPr lang="en-US" b="1">
              <a:solidFill>
                <a:srgbClr val="66FFFF"/>
              </a:solidFill>
            </a:endParaRPr>
          </a:p>
          <a:p>
            <a:pPr algn="ctr"/>
            <a:r>
              <a:rPr lang="en-US" b="1">
                <a:solidFill>
                  <a:srgbClr val="66FFFF"/>
                </a:solidFill>
              </a:rPr>
              <a:t>e-mail:  muratk@</a:t>
            </a:r>
            <a:r>
              <a:rPr lang="tr-TR" b="1">
                <a:solidFill>
                  <a:srgbClr val="66FFFF"/>
                </a:solidFill>
              </a:rPr>
              <a:t>o</a:t>
            </a:r>
            <a:r>
              <a:rPr lang="en-US" b="1">
                <a:solidFill>
                  <a:srgbClr val="66FFFF"/>
                </a:solidFill>
              </a:rPr>
              <a:t>gu.edu.tr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838200" y="4021138"/>
            <a:ext cx="77724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800" b="1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36BE6-C131-425B-82A6-44F604DB4042}" type="slidenum">
              <a:rPr lang="tr-TR"/>
              <a:pPr/>
              <a:t>3</a:t>
            </a:fld>
            <a:endParaRPr lang="tr-T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376238"/>
            <a:ext cx="30972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>
                <a:solidFill>
                  <a:srgbClr val="FFFF00"/>
                </a:solidFill>
              </a:rPr>
              <a:t>Giriş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288" y="5013325"/>
            <a:ext cx="6553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ja-JP" sz="2800" b="1" i="1">
                <a:solidFill>
                  <a:srgbClr val="FFFFFF"/>
                </a:solidFill>
                <a:ea typeface="ＭＳ Ｐゴシック" charset="-128"/>
              </a:rPr>
              <a:t>* </a:t>
            </a:r>
            <a:r>
              <a:rPr lang="tr-TR" altLang="ja-JP" sz="2800" b="1" i="1">
                <a:solidFill>
                  <a:srgbClr val="FFFFFF"/>
                </a:solidFill>
              </a:rPr>
              <a:t>Ulaştırma projelerinin çoğu kamu kaynakları ile karşılandığına göre, kaynakların etkin kullanımı şarttır.</a:t>
            </a:r>
            <a:endParaRPr lang="en-US" sz="2800" b="1" i="1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5288" y="1341438"/>
            <a:ext cx="43211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b="1" i="1">
                <a:solidFill>
                  <a:srgbClr val="FFFFFF"/>
                </a:solidFill>
              </a:rPr>
              <a:t>* </a:t>
            </a:r>
            <a:r>
              <a:rPr lang="tr-TR" sz="2800" b="1" i="1">
                <a:solidFill>
                  <a:srgbClr val="FFFFFF"/>
                </a:solidFill>
              </a:rPr>
              <a:t>Ulaştırma yatırımları bölünmezlik özelliği olan büyük çaplı yatırımlardır.</a:t>
            </a:r>
            <a:endParaRPr lang="en-US" sz="2800" b="1" i="1">
              <a:solidFill>
                <a:srgbClr val="FFFFFF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3850" y="3141663"/>
            <a:ext cx="5543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b="1" i="1">
                <a:solidFill>
                  <a:srgbClr val="66FFFF"/>
                </a:solidFill>
              </a:rPr>
              <a:t>* </a:t>
            </a:r>
            <a:r>
              <a:rPr lang="tr-TR" sz="2800" b="1" i="1">
                <a:solidFill>
                  <a:srgbClr val="66FFFF"/>
                </a:solidFill>
              </a:rPr>
              <a:t>Karayolu üstyapısı ulaştırma yatırımları içerisinde önemli yer tutar..</a:t>
            </a:r>
            <a:endParaRPr lang="en-US" sz="2800" b="1" i="1">
              <a:solidFill>
                <a:srgbClr val="66FFFF"/>
              </a:solidFill>
            </a:endParaRP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948488" y="5157788"/>
          <a:ext cx="14478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Klip" r:id="rId4" imgW="3717360" imgH="3352320" progId="">
                  <p:embed/>
                </p:oleObj>
              </mc:Choice>
              <mc:Fallback>
                <p:oleObj name="Klip" r:id="rId4" imgW="3717360" imgH="335232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157788"/>
                        <a:ext cx="1447800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11" descr="image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213100"/>
            <a:ext cx="1871662" cy="1657350"/>
          </a:xfrm>
          <a:prstGeom prst="rect">
            <a:avLst/>
          </a:prstGeom>
          <a:noFill/>
        </p:spPr>
      </p:pic>
      <p:pic>
        <p:nvPicPr>
          <p:cNvPr id="5132" name="Picture 12" descr="BD05679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1125538"/>
            <a:ext cx="2232025" cy="193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D7C94-AB3E-43CB-A6E5-29EDB2CCF481}" type="slidenum">
              <a:rPr lang="tr-TR"/>
              <a:pPr/>
              <a:t>4</a:t>
            </a:fld>
            <a:endParaRPr lang="tr-T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376238"/>
            <a:ext cx="30972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Geliştirme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71488" y="1268413"/>
            <a:ext cx="84216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b="1" i="1">
                <a:solidFill>
                  <a:srgbClr val="FFFFFF"/>
                </a:solidFill>
              </a:rPr>
              <a:t>* </a:t>
            </a:r>
            <a:r>
              <a:rPr lang="tr-TR" sz="2800" b="1" i="1">
                <a:solidFill>
                  <a:srgbClr val="FFFFFF"/>
                </a:solidFill>
              </a:rPr>
              <a:t>Ulaştırma yatırımlarına yönelik kararlarda;</a:t>
            </a:r>
          </a:p>
          <a:p>
            <a:pPr eaLnBrk="0" hangingPunct="0"/>
            <a:r>
              <a:rPr lang="tr-TR" sz="2800" b="1" i="1">
                <a:solidFill>
                  <a:srgbClr val="FFFFFF"/>
                </a:solidFill>
              </a:rPr>
              <a:t>ve çevreyi en az kirletme</a:t>
            </a:r>
          </a:p>
          <a:p>
            <a:pPr eaLnBrk="0" hangingPunct="0"/>
            <a:endParaRPr lang="tr-TR" sz="2800" b="1" i="1">
              <a:solidFill>
                <a:srgbClr val="FFFFFF"/>
              </a:solidFill>
            </a:endParaRPr>
          </a:p>
          <a:p>
            <a:pPr eaLnBrk="0" hangingPunct="0"/>
            <a:endParaRPr lang="en-US" sz="2800" b="1" i="1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9750" y="2636838"/>
            <a:ext cx="43195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800" b="1" i="1">
                <a:solidFill>
                  <a:srgbClr val="66FFFF"/>
                </a:solidFill>
              </a:rPr>
              <a:t>* Ekonomiklik</a:t>
            </a:r>
          </a:p>
          <a:p>
            <a:pPr eaLnBrk="0" hangingPunct="0"/>
            <a:r>
              <a:rPr lang="tr-TR" sz="2800" b="1" i="1">
                <a:solidFill>
                  <a:srgbClr val="66FFFF"/>
                </a:solidFill>
              </a:rPr>
              <a:t>* Çevreyi en az kirletme</a:t>
            </a:r>
            <a:endParaRPr lang="en-US" sz="2800" b="1" i="1">
              <a:solidFill>
                <a:srgbClr val="66FFFF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4005263"/>
            <a:ext cx="57610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800" b="1" i="1">
                <a:solidFill>
                  <a:srgbClr val="FFFFFF"/>
                </a:solidFill>
              </a:rPr>
              <a:t>Oldukça ön plana çıkmıştır</a:t>
            </a:r>
            <a:endParaRPr lang="en-US" sz="2800" b="1" i="1">
              <a:solidFill>
                <a:srgbClr val="FFFFFF"/>
              </a:solidFill>
            </a:endParaRPr>
          </a:p>
        </p:txBody>
      </p:sp>
      <p:pic>
        <p:nvPicPr>
          <p:cNvPr id="6155" name="Picture 11" descr="NA0144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420938"/>
            <a:ext cx="3024188" cy="263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E1358-CC07-4A25-BB9F-5C48AE6C83AC}" type="slidenum">
              <a:rPr lang="tr-TR"/>
              <a:pPr/>
              <a:t>5</a:t>
            </a:fld>
            <a:endParaRPr lang="tr-TR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50825" y="333375"/>
            <a:ext cx="8066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Bitümlü Sıcak Karışım(BSK) larda;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052513"/>
            <a:ext cx="31670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 i="1">
                <a:solidFill>
                  <a:srgbClr val="FFFFFF"/>
                </a:solidFill>
              </a:rPr>
              <a:t>1. Bitüm (%5)</a:t>
            </a:r>
            <a:endParaRPr lang="en-US" sz="3600" b="1" i="1">
              <a:solidFill>
                <a:srgbClr val="66FFFF"/>
              </a:solidFill>
            </a:endParaRPr>
          </a:p>
        </p:txBody>
      </p:sp>
      <p:pic>
        <p:nvPicPr>
          <p:cNvPr id="109572" name="Picture 4" descr="P7120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941763"/>
            <a:ext cx="3887787" cy="2916237"/>
          </a:xfrm>
          <a:prstGeom prst="rect">
            <a:avLst/>
          </a:prstGeom>
          <a:noFill/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39750" y="3789363"/>
            <a:ext cx="3600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3600" b="1" i="1">
                <a:solidFill>
                  <a:srgbClr val="66FFFF"/>
                </a:solidFill>
              </a:rPr>
              <a:t>2. Agrega</a:t>
            </a:r>
          </a:p>
          <a:p>
            <a:pPr eaLnBrk="0" hangingPunct="0"/>
            <a:r>
              <a:rPr lang="tr-TR" sz="3600" b="1" i="1">
                <a:solidFill>
                  <a:srgbClr val="66FFFF"/>
                </a:solidFill>
              </a:rPr>
              <a:t>(Filler, mıcır, çakıl)(%95)</a:t>
            </a:r>
            <a:endParaRPr lang="en-US" sz="3600" b="1" i="1">
              <a:solidFill>
                <a:srgbClr val="66FFFF"/>
              </a:solidFill>
            </a:endParaRPr>
          </a:p>
        </p:txBody>
      </p:sp>
      <p:pic>
        <p:nvPicPr>
          <p:cNvPr id="109574" name="Picture 6" descr="P7040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268413"/>
            <a:ext cx="3384550" cy="2538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549F2-2339-4C6C-8D03-ABE2657004B5}" type="slidenum">
              <a:rPr lang="tr-TR"/>
              <a:pPr/>
              <a:t>6</a:t>
            </a:fld>
            <a:endParaRPr lang="tr-TR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50825" y="376238"/>
            <a:ext cx="3816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Tüm Dünyada,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539750" y="2060575"/>
            <a:ext cx="32400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tr-TR" sz="3600" b="1" i="1">
              <a:solidFill>
                <a:srgbClr val="FFFFFF"/>
              </a:solidFill>
            </a:endParaRPr>
          </a:p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Atık malzemeler artmıştır.</a:t>
            </a:r>
            <a:endParaRPr lang="en-US" sz="3600" b="1" i="1">
              <a:solidFill>
                <a:srgbClr val="FFFFFF"/>
              </a:solidFill>
            </a:endParaRPr>
          </a:p>
          <a:p>
            <a:pPr eaLnBrk="0" hangingPunct="0"/>
            <a:r>
              <a:rPr lang="en-US" sz="3600" b="1" i="1">
                <a:solidFill>
                  <a:srgbClr val="66FFFF"/>
                </a:solidFill>
              </a:rPr>
              <a:t>* </a:t>
            </a:r>
            <a:r>
              <a:rPr lang="tr-TR" sz="3600" b="1" i="1">
                <a:solidFill>
                  <a:srgbClr val="66FFFF"/>
                </a:solidFill>
              </a:rPr>
              <a:t>Depolama alanları sorun olmuştur. </a:t>
            </a:r>
            <a:endParaRPr lang="en-US" sz="3600" b="1" i="1">
              <a:solidFill>
                <a:srgbClr val="66FFFF"/>
              </a:solidFill>
            </a:endParaRPr>
          </a:p>
          <a:p>
            <a:pPr eaLnBrk="0" hangingPunct="0"/>
            <a:endParaRPr lang="en-US" sz="3600" b="1" i="1">
              <a:solidFill>
                <a:srgbClr val="66FFFF"/>
              </a:solidFill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2875"/>
            <a:ext cx="41068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35F58-F249-4790-8C81-AC3DB3DA1F82}" type="slidenum">
              <a:rPr lang="tr-TR"/>
              <a:pPr/>
              <a:t>7</a:t>
            </a:fld>
            <a:endParaRPr lang="tr-TR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50825" y="376238"/>
            <a:ext cx="864165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200" b="1" dirty="0" smtClean="0">
                <a:solidFill>
                  <a:srgbClr val="FFFF00"/>
                </a:solidFill>
              </a:rPr>
              <a:t>Seramik-fayans kullanımının </a:t>
            </a:r>
            <a:r>
              <a:rPr lang="tr-TR" sz="3200" b="1" dirty="0">
                <a:solidFill>
                  <a:srgbClr val="FFFF00"/>
                </a:solidFill>
              </a:rPr>
              <a:t>ana çıkış noktası;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51520" y="1484784"/>
            <a:ext cx="4319711" cy="194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/>
              <a:t>* </a:t>
            </a:r>
            <a:r>
              <a:rPr lang="tr-TR" sz="2400" b="1" dirty="0" smtClean="0"/>
              <a:t>Ülkemiz</a:t>
            </a:r>
            <a:r>
              <a:rPr lang="tr-TR" sz="2400" b="1" dirty="0"/>
              <a:t>, kaliteli ve zengin  seramik hammaddeleri kullanmakta ve dünya seramik üretiminde  9. sırada bulunmaktadır</a:t>
            </a:r>
            <a:endParaRPr lang="en-US" sz="2400" b="1" dirty="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251520" y="3717032"/>
            <a:ext cx="4464496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800" b="1" i="1" dirty="0" smtClean="0">
                <a:solidFill>
                  <a:srgbClr val="66FFFF"/>
                </a:solidFill>
              </a:rPr>
              <a:t>* </a:t>
            </a:r>
            <a:r>
              <a:rPr lang="tr-TR" sz="2800" b="1" i="1" dirty="0">
                <a:solidFill>
                  <a:srgbClr val="66FFFF"/>
                </a:solidFill>
              </a:rPr>
              <a:t>Ülkemizde seramik-fayans üretiminden yaklaşık % 8 oranında atık oluşmaktadır</a:t>
            </a:r>
            <a:endParaRPr lang="en-US" sz="2800" b="1" i="1" dirty="0">
              <a:solidFill>
                <a:srgbClr val="66FFFF"/>
              </a:solidFill>
            </a:endParaRPr>
          </a:p>
          <a:p>
            <a:pPr eaLnBrk="0" hangingPunct="0"/>
            <a:endParaRPr lang="en-US" sz="2800" b="1" i="1" dirty="0">
              <a:solidFill>
                <a:srgbClr val="66FFFF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5157192"/>
            <a:ext cx="4536504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/>
              <a:t>* </a:t>
            </a:r>
            <a:r>
              <a:rPr lang="tr-TR" sz="2400" b="1" dirty="0" smtClean="0"/>
              <a:t>Bu </a:t>
            </a:r>
            <a:r>
              <a:rPr lang="tr-TR" sz="2400" b="1" dirty="0"/>
              <a:t>oran birinci kalite üretim yapan fabrikalarda ortalama %13 ün üzerine çıkmaktadır</a:t>
            </a:r>
            <a:endParaRPr lang="en-US" sz="2400" b="1" dirty="0"/>
          </a:p>
        </p:txBody>
      </p:sp>
      <p:pic>
        <p:nvPicPr>
          <p:cNvPr id="23554" name="Picture 2" descr="IMG-20120514-00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772816"/>
            <a:ext cx="4104456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8D644-B039-4FE3-880F-2C04465A1360}" type="slidenum">
              <a:rPr lang="tr-TR"/>
              <a:pPr/>
              <a:t>8</a:t>
            </a:fld>
            <a:endParaRPr lang="tr-TR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50825" y="376238"/>
            <a:ext cx="3816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Metot ve Model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95288" y="1268413"/>
            <a:ext cx="8353176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 dirty="0">
                <a:solidFill>
                  <a:srgbClr val="FFFFFF"/>
                </a:solidFill>
              </a:rPr>
              <a:t>* </a:t>
            </a:r>
            <a:r>
              <a:rPr lang="tr-TR" sz="3600" b="1" i="1" dirty="0">
                <a:solidFill>
                  <a:srgbClr val="FFFFFF"/>
                </a:solidFill>
              </a:rPr>
              <a:t>Bitüm miktarına dokunulmamıştır. </a:t>
            </a:r>
            <a:endParaRPr lang="en-US" sz="3600" b="1" i="1" dirty="0">
              <a:solidFill>
                <a:srgbClr val="FFFFFF"/>
              </a:solidFill>
            </a:endParaRPr>
          </a:p>
          <a:p>
            <a:pPr eaLnBrk="0" hangingPunct="0"/>
            <a:r>
              <a:rPr lang="en-US" sz="3600" b="1" i="1" dirty="0">
                <a:solidFill>
                  <a:srgbClr val="66FFFF"/>
                </a:solidFill>
              </a:rPr>
              <a:t>* </a:t>
            </a:r>
            <a:r>
              <a:rPr lang="tr-TR" sz="3600" b="1" i="1" dirty="0">
                <a:solidFill>
                  <a:srgbClr val="66FFFF"/>
                </a:solidFill>
              </a:rPr>
              <a:t>Agreganın </a:t>
            </a:r>
            <a:r>
              <a:rPr lang="tr-TR" sz="3600" b="1" i="1" dirty="0">
                <a:solidFill>
                  <a:srgbClr val="FFFF00"/>
                </a:solidFill>
              </a:rPr>
              <a:t>% </a:t>
            </a:r>
            <a:r>
              <a:rPr lang="tr-TR" sz="3600" b="1" i="1" dirty="0" smtClean="0">
                <a:solidFill>
                  <a:srgbClr val="FFFF00"/>
                </a:solidFill>
              </a:rPr>
              <a:t>10, 20, 30, 40</a:t>
            </a:r>
            <a:r>
              <a:rPr lang="tr-TR" sz="3600" b="1" i="1" dirty="0" smtClean="0">
                <a:solidFill>
                  <a:srgbClr val="66FFFF"/>
                </a:solidFill>
              </a:rPr>
              <a:t>  ı oranında </a:t>
            </a:r>
            <a:r>
              <a:rPr lang="tr-TR" sz="3600" b="1" i="1" dirty="0">
                <a:solidFill>
                  <a:srgbClr val="66FFFF"/>
                </a:solidFill>
              </a:rPr>
              <a:t>mermer atıkları ilave edilmiştir</a:t>
            </a:r>
            <a:endParaRPr lang="en-US" sz="3600" b="1" i="1" dirty="0">
              <a:solidFill>
                <a:srgbClr val="66FFFF"/>
              </a:solidFill>
            </a:endParaRPr>
          </a:p>
        </p:txBody>
      </p:sp>
      <p:pic>
        <p:nvPicPr>
          <p:cNvPr id="115716" name="Picture 4" descr="IMG_0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538538"/>
            <a:ext cx="475297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79286-35D7-4575-A090-84F95DAE3B92}" type="slidenum">
              <a:rPr lang="tr-TR"/>
              <a:pPr/>
              <a:t>9</a:t>
            </a:fld>
            <a:endParaRPr lang="tr-TR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50825" y="376238"/>
            <a:ext cx="77771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3600" b="1">
                <a:solidFill>
                  <a:srgbClr val="FFFF00"/>
                </a:solidFill>
              </a:rPr>
              <a:t>Deneysel Çalışmalar</a:t>
            </a:r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118232" name="Group 472"/>
          <p:cNvGraphicFramePr>
            <a:graphicFrameLocks noGrp="1"/>
          </p:cNvGraphicFramePr>
          <p:nvPr>
            <p:ph/>
          </p:nvPr>
        </p:nvGraphicFramePr>
        <p:xfrm>
          <a:off x="1619250" y="2276475"/>
          <a:ext cx="5986463" cy="3671890"/>
        </p:xfrm>
        <a:graphic>
          <a:graphicData uri="http://schemas.openxmlformats.org/drawingml/2006/table">
            <a:tbl>
              <a:tblPr/>
              <a:tblGrid>
                <a:gridCol w="2328863"/>
                <a:gridCol w="1436687"/>
                <a:gridCol w="1311275"/>
                <a:gridCol w="909638"/>
              </a:tblGrid>
              <a:tr h="584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Özellik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Deney Sonucu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Standart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Sınırlar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Spesifik Gravite, (gr/cm</a:t>
                      </a:r>
                      <a:r>
                        <a:rPr kumimoji="0" lang="tr-T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2.610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C 127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 Emme, (%)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C 127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&lt;2.5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Bitüm Emme, (%)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C 127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Aşınma, (%)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26.4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C 131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&lt;35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(Na</a:t>
                      </a:r>
                      <a:r>
                        <a:rPr kumimoji="0" lang="tr-T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tr-T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Dayanımı (%)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ASTM C 88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&lt;12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234" name="Rectangle 474"/>
          <p:cNvSpPr>
            <a:spLocks noChangeArrowheads="1"/>
          </p:cNvSpPr>
          <p:nvPr/>
        </p:nvSpPr>
        <p:spPr bwMode="auto">
          <a:xfrm>
            <a:off x="1187450" y="1052513"/>
            <a:ext cx="6084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i="1">
                <a:solidFill>
                  <a:srgbClr val="FFFFFF"/>
                </a:solidFill>
              </a:rPr>
              <a:t>* </a:t>
            </a:r>
            <a:r>
              <a:rPr lang="tr-TR" sz="3600" b="1" i="1">
                <a:solidFill>
                  <a:srgbClr val="FFFFFF"/>
                </a:solidFill>
              </a:rPr>
              <a:t>Agrega özellikleri</a:t>
            </a:r>
            <a:endParaRPr lang="en-US" sz="3600" b="1" i="1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1667</TotalTime>
  <Words>859</Words>
  <Application>Microsoft Office PowerPoint</Application>
  <PresentationFormat>Ekran Gösterisi (4:3)</PresentationFormat>
  <Paragraphs>301</Paragraphs>
  <Slides>29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1" baseType="lpstr">
      <vt:lpstr>Dere</vt:lpstr>
      <vt:lpstr>Klip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Osmangazi Üniversitesi</dc:creator>
  <cp:lastModifiedBy>user</cp:lastModifiedBy>
  <cp:revision>66</cp:revision>
  <dcterms:created xsi:type="dcterms:W3CDTF">2006-09-18T06:48:41Z</dcterms:created>
  <dcterms:modified xsi:type="dcterms:W3CDTF">2012-10-16T18:42:05Z</dcterms:modified>
</cp:coreProperties>
</file>