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66" r:id="rId3"/>
    <p:sldId id="267" r:id="rId4"/>
    <p:sldId id="285" r:id="rId5"/>
    <p:sldId id="268" r:id="rId6"/>
    <p:sldId id="286" r:id="rId7"/>
    <p:sldId id="287" r:id="rId8"/>
    <p:sldId id="269" r:id="rId9"/>
    <p:sldId id="282" r:id="rId10"/>
    <p:sldId id="288" r:id="rId11"/>
    <p:sldId id="290" r:id="rId12"/>
    <p:sldId id="283" r:id="rId13"/>
    <p:sldId id="270" r:id="rId14"/>
    <p:sldId id="274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F4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6A75A-F310-4D9F-B778-CD9BAA2D2347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308D0-A204-4280-9FDF-78FD0682D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53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926F8-B03F-4CFC-A375-B682D346A6A4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E947E6-146D-4031-8546-C0E5304054FB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3687-B4F7-42FA-9A13-3A8FA10AA76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10/17/2012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0F80-EF70-4B17-9C20-7F469D779E2B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5BCC-7ECE-402D-A4A4-3D0E1C2CC6A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10/17/2012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5085-5133-412F-A80B-41DB98A4719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9CE5-E31D-4E2D-B63E-344D85440CB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10/17/2012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B6B3-DB18-4B2E-9AC6-D25791474CD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D36B-AA4B-4D5D-8C7C-B15DEC72107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10/17/2012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1B3C-0A34-4AFB-82C7-69E15AA9ACE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AAB49-A11D-43BD-993A-5AD203D78E3F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10/17/2012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3343-B9AC-4984-9DB9-6D9F7FE53499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6892-44C6-47DD-9CD4-7C7A470A38B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10/17/2012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0644C-2C9A-4BA1-B461-8CE1EFE4BEC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01B4-DD12-40A0-8949-FC6360C9FC3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10/17/2012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5C1F-FCA3-40B2-B650-7CFFD7DAC8D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2860-F915-4C01-BDC7-DE1023CBF8C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10/17/2012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8D7D-9A24-4039-BC56-5B3FCC50E45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D6F4A-1D44-4B98-941C-DED9FF53CE5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10/17/2012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4881C-EE7C-4E8D-97C1-FB4E17A2B62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001A8-73C7-41BF-8593-01ED2468E48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10/17/2012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36B8-0B72-4995-8675-4538B42825E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694AF-737B-4732-AF2D-14F704FB3FD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10/17/2012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BE2E-6F5C-4FBC-838C-2A34AF225D1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1213DC-3641-4F67-BE02-76ADA0A2A31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10/17/2012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B0E91E-68A8-460A-BA0C-505B60ECF04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/>
          </p:cNvSpPr>
          <p:nvPr/>
        </p:nvSpPr>
        <p:spPr bwMode="auto">
          <a:xfrm>
            <a:off x="457200" y="304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n-US" sz="4800" b="1" dirty="0" smtClean="0"/>
              <a:t>ADVANCED THIN FILM </a:t>
            </a:r>
          </a:p>
          <a:p>
            <a:pPr algn="ctr"/>
            <a:r>
              <a:rPr lang="en-US" sz="4800" b="1" dirty="0" smtClean="0"/>
              <a:t>RESEARCH LABORATORY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2800" b="1" dirty="0" smtClean="0"/>
              <a:t>(2008</a:t>
            </a:r>
            <a:r>
              <a:rPr lang="en-US" sz="2800" b="1" dirty="0" smtClean="0"/>
              <a:t>)</a:t>
            </a:r>
            <a:endParaRPr lang="tr-TR" sz="2800" b="1" dirty="0" smtClean="0"/>
          </a:p>
          <a:p>
            <a:pPr algn="ctr"/>
            <a:r>
              <a:rPr lang="tr-TR" sz="2800" b="1" dirty="0" smtClean="0"/>
              <a:t>Dr. </a:t>
            </a:r>
            <a:r>
              <a:rPr lang="tr-TR" sz="2800" b="1" dirty="0" err="1" smtClean="0"/>
              <a:t>PhD</a:t>
            </a:r>
            <a:r>
              <a:rPr lang="tr-TR" sz="2800" b="1" dirty="0" smtClean="0"/>
              <a:t>&amp;</a:t>
            </a:r>
            <a:r>
              <a:rPr lang="tr-TR" sz="2800" b="1" dirty="0" err="1" smtClean="0"/>
              <a:t>Ing</a:t>
            </a:r>
            <a:r>
              <a:rPr lang="tr-TR" sz="2800" b="1" dirty="0" smtClean="0"/>
              <a:t>. R. M. </a:t>
            </a:r>
            <a:r>
              <a:rPr lang="tr-TR" sz="2800" b="1" smtClean="0"/>
              <a:t>Oksuzoglu</a:t>
            </a:r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Faculty of Engineering </a:t>
            </a:r>
            <a:r>
              <a:rPr lang="en-US" sz="3200" dirty="0" smtClean="0"/>
              <a:t>/ Department of </a:t>
            </a:r>
            <a:r>
              <a:rPr lang="en-US" sz="3200" dirty="0" smtClean="0">
                <a:solidFill>
                  <a:schemeClr val="tx1"/>
                </a:solidFill>
              </a:rPr>
              <a:t>Material Science and Engineering</a:t>
            </a:r>
            <a:endParaRPr lang="en-US" sz="32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15271"/>
            <a:ext cx="2590800" cy="2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9 Altbilgi Yer Tutucusu"/>
          <p:cNvSpPr>
            <a:spLocks noGrp="1"/>
          </p:cNvSpPr>
          <p:nvPr>
            <p:ph type="ftr" sz="quarter" idx="11"/>
          </p:nvPr>
        </p:nvSpPr>
        <p:spPr bwMode="auto">
          <a:xfrm>
            <a:off x="2743200" y="6096000"/>
            <a:ext cx="45339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Advanced Thin Film Research Group</a:t>
            </a:r>
          </a:p>
        </p:txBody>
      </p:sp>
      <p:sp>
        <p:nvSpPr>
          <p:cNvPr id="9" name="44 Dikdörtgen"/>
          <p:cNvSpPr/>
          <p:nvPr/>
        </p:nvSpPr>
        <p:spPr>
          <a:xfrm>
            <a:off x="7271348" y="6126126"/>
            <a:ext cx="1160189" cy="40011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AU-TFG</a:t>
            </a:r>
            <a:endParaRPr lang="en-US" sz="2000" b="1" spc="5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741363" y="5535613"/>
            <a:ext cx="1590675" cy="630237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>
                <a:lumMod val="50000"/>
              </a:schemeClr>
            </a:extrusionClr>
          </a:sp3d>
        </p:spPr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+mn-lt"/>
            </a:endParaRPr>
          </a:p>
        </p:txBody>
      </p:sp>
      <p:grpSp>
        <p:nvGrpSpPr>
          <p:cNvPr id="18435" name="108 Grup"/>
          <p:cNvGrpSpPr>
            <a:grpSpLocks/>
          </p:cNvGrpSpPr>
          <p:nvPr/>
        </p:nvGrpSpPr>
        <p:grpSpPr bwMode="auto">
          <a:xfrm>
            <a:off x="500063" y="1484313"/>
            <a:ext cx="1859595" cy="4175148"/>
            <a:chOff x="568657" y="1785925"/>
            <a:chExt cx="1860203" cy="4175339"/>
          </a:xfrm>
        </p:grpSpPr>
        <p:grpSp>
          <p:nvGrpSpPr>
            <p:cNvPr id="18462" name="Group 1"/>
            <p:cNvGrpSpPr>
              <a:grpSpLocks noChangeAspect="1"/>
            </p:cNvGrpSpPr>
            <p:nvPr/>
          </p:nvGrpSpPr>
          <p:grpSpPr bwMode="auto">
            <a:xfrm>
              <a:off x="568657" y="1785925"/>
              <a:ext cx="1860203" cy="4143405"/>
              <a:chOff x="2887" y="2150"/>
              <a:chExt cx="1459" cy="3249"/>
            </a:xfrm>
          </p:grpSpPr>
          <p:sp>
            <p:nvSpPr>
              <p:cNvPr id="18470" name="AutoShape 30"/>
              <p:cNvSpPr>
                <a:spLocks noChangeAspect="1" noChangeArrowheads="1" noTextEdit="1"/>
              </p:cNvSpPr>
              <p:nvPr/>
            </p:nvSpPr>
            <p:spPr bwMode="auto">
              <a:xfrm>
                <a:off x="2887" y="2150"/>
                <a:ext cx="1459" cy="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471" name="Group 15"/>
              <p:cNvGrpSpPr>
                <a:grpSpLocks/>
              </p:cNvGrpSpPr>
              <p:nvPr/>
            </p:nvGrpSpPr>
            <p:grpSpPr bwMode="auto">
              <a:xfrm>
                <a:off x="3077" y="2405"/>
                <a:ext cx="1249" cy="2958"/>
                <a:chOff x="3507" y="2381"/>
                <a:chExt cx="1022" cy="2723"/>
              </a:xfrm>
            </p:grpSpPr>
            <p:sp>
              <p:nvSpPr>
                <p:cNvPr id="5143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6" y="4650"/>
                  <a:ext cx="1021" cy="45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1">
                      <a:lumMod val="60000"/>
                      <a:lumOff val="40000"/>
                    </a:schemeClr>
                  </a:extrusionClr>
                </a:sp3d>
              </p:spPr>
              <p:txBody>
                <a:bodyPr>
                  <a:flatTx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42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7" y="4196"/>
                  <a:ext cx="1021" cy="45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5">
                      <a:lumMod val="60000"/>
                      <a:lumOff val="40000"/>
                    </a:schemeClr>
                  </a:extrusionClr>
                </a:sp3d>
              </p:spPr>
              <p:txBody>
                <a:bodyPr>
                  <a:flatTx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474" name="Rectangle 21"/>
                <p:cNvSpPr>
                  <a:spLocks noChangeArrowheads="1"/>
                </p:cNvSpPr>
                <p:nvPr/>
              </p:nvSpPr>
              <p:spPr bwMode="auto">
                <a:xfrm>
                  <a:off x="3508" y="3628"/>
                  <a:ext cx="1021" cy="567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000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75" name="Rectangle 20"/>
                <p:cNvSpPr>
                  <a:spLocks noChangeArrowheads="1"/>
                </p:cNvSpPr>
                <p:nvPr/>
              </p:nvSpPr>
              <p:spPr bwMode="auto">
                <a:xfrm>
                  <a:off x="3508" y="3345"/>
                  <a:ext cx="1021" cy="28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76" name="Rectangle 19"/>
                <p:cNvSpPr>
                  <a:spLocks noChangeArrowheads="1"/>
                </p:cNvSpPr>
                <p:nvPr/>
              </p:nvSpPr>
              <p:spPr bwMode="auto">
                <a:xfrm>
                  <a:off x="3508" y="3063"/>
                  <a:ext cx="1021" cy="283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EEECE1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77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8" y="2778"/>
                  <a:ext cx="1021" cy="283"/>
                </a:xfrm>
                <a:prstGeom prst="rect">
                  <a:avLst/>
                </a:prstGeom>
                <a:solidFill>
                  <a:srgbClr val="C0504D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504D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137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7" y="2381"/>
                  <a:ext cx="1021" cy="397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3">
                      <a:lumMod val="40000"/>
                      <a:lumOff val="60000"/>
                    </a:schemeClr>
                  </a:extrusionClr>
                </a:sp3d>
              </p:spPr>
              <p:txBody>
                <a:bodyPr>
                  <a:flatTx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18463" name="101 Metin kutusu"/>
            <p:cNvSpPr txBox="1">
              <a:spLocks noChangeArrowheads="1"/>
            </p:cNvSpPr>
            <p:nvPr/>
          </p:nvSpPr>
          <p:spPr bwMode="auto">
            <a:xfrm>
              <a:off x="1108730" y="2216829"/>
              <a:ext cx="1007721" cy="3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latin typeface="Calibri" pitchFamily="34" charset="0"/>
                </a:rPr>
                <a:t>Cap Layer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18464" name="102 Metin kutusu"/>
            <p:cNvSpPr txBox="1">
              <a:spLocks noChangeArrowheads="1"/>
            </p:cNvSpPr>
            <p:nvPr/>
          </p:nvSpPr>
          <p:spPr bwMode="auto">
            <a:xfrm>
              <a:off x="1059354" y="2661818"/>
              <a:ext cx="1058328" cy="3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Free Layer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18465" name="103 Metin kutusu"/>
            <p:cNvSpPr txBox="1">
              <a:spLocks noChangeArrowheads="1"/>
            </p:cNvSpPr>
            <p:nvPr/>
          </p:nvSpPr>
          <p:spPr bwMode="auto">
            <a:xfrm>
              <a:off x="983129" y="3098059"/>
              <a:ext cx="1277113" cy="3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Barrier Layer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18466" name="104 Metin kutusu"/>
            <p:cNvSpPr txBox="1">
              <a:spLocks noChangeArrowheads="1"/>
            </p:cNvSpPr>
            <p:nvPr/>
          </p:nvSpPr>
          <p:spPr bwMode="auto">
            <a:xfrm>
              <a:off x="998633" y="3469442"/>
              <a:ext cx="1280320" cy="3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Pinned Layer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18467" name="105 Metin kutusu"/>
            <p:cNvSpPr txBox="1">
              <a:spLocks noChangeArrowheads="1"/>
            </p:cNvSpPr>
            <p:nvPr/>
          </p:nvSpPr>
          <p:spPr bwMode="auto">
            <a:xfrm>
              <a:off x="953734" y="4019140"/>
              <a:ext cx="1325219" cy="58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Pinning Layer</a:t>
              </a:r>
            </a:p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 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18468" name="106 Metin kutusu"/>
            <p:cNvSpPr txBox="1">
              <a:spLocks noChangeArrowheads="1"/>
            </p:cNvSpPr>
            <p:nvPr/>
          </p:nvSpPr>
          <p:spPr bwMode="auto">
            <a:xfrm>
              <a:off x="1107481" y="4730297"/>
              <a:ext cx="1100726" cy="58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Seed Layer</a:t>
              </a:r>
            </a:p>
            <a:p>
              <a:pPr eaLnBrk="1" hangingPunct="1"/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18469" name="107 Metin kutusu"/>
            <p:cNvSpPr txBox="1">
              <a:spLocks noChangeArrowheads="1"/>
            </p:cNvSpPr>
            <p:nvPr/>
          </p:nvSpPr>
          <p:spPr bwMode="auto">
            <a:xfrm>
              <a:off x="1061555" y="5376462"/>
              <a:ext cx="1217398" cy="58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Buffer Layer</a:t>
              </a:r>
            </a:p>
            <a:p>
              <a:pPr eaLnBrk="1" hangingPunct="1"/>
              <a:endParaRPr lang="en-US" sz="1600" b="1">
                <a:latin typeface="Calibri" pitchFamily="34" charset="0"/>
              </a:endParaRPr>
            </a:p>
          </p:txBody>
        </p:sp>
      </p:grpSp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6A5F28-846C-49BC-AAFF-F9BB4855A7E2}" type="datetime1">
              <a:rPr lang="en-US" smtClean="0"/>
              <a:pPr>
                <a:defRPr/>
              </a:pPr>
              <a:t>10/17/2012</a:t>
            </a:fld>
            <a:endParaRPr lang="en-US" dirty="0"/>
          </a:p>
        </p:txBody>
      </p:sp>
      <p:cxnSp>
        <p:nvCxnSpPr>
          <p:cNvPr id="9" name="8 Düz Bağlayıcı"/>
          <p:cNvCxnSpPr/>
          <p:nvPr/>
        </p:nvCxnSpPr>
        <p:spPr>
          <a:xfrm>
            <a:off x="142875" y="1571625"/>
            <a:ext cx="8856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439" name="Picture 3" descr="C:\Users\Hakan\Downloads\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14375"/>
            <a:ext cx="7921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8 Slayt Numarası Yer Tutucusu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5EF9DC-BAE3-49F4-A24D-057F1D6BD69B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cxnSp>
        <p:nvCxnSpPr>
          <p:cNvPr id="14" name="13 Düz Bağlayıcı"/>
          <p:cNvCxnSpPr/>
          <p:nvPr/>
        </p:nvCxnSpPr>
        <p:spPr>
          <a:xfrm>
            <a:off x="144463" y="6300788"/>
            <a:ext cx="88550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42" name="9 Altbilgi Yer Tutucusu"/>
          <p:cNvSpPr>
            <a:spLocks noGrp="1"/>
          </p:cNvSpPr>
          <p:nvPr>
            <p:ph type="ftr" sz="quarter" idx="11"/>
          </p:nvPr>
        </p:nvSpPr>
        <p:spPr bwMode="auto">
          <a:xfrm>
            <a:off x="1905000" y="6356350"/>
            <a:ext cx="45339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tx1"/>
                </a:solidFill>
              </a:rPr>
              <a:t>Anadolu University Advanced Thin Film Research Group</a:t>
            </a:r>
          </a:p>
        </p:txBody>
      </p:sp>
      <p:sp>
        <p:nvSpPr>
          <p:cNvPr id="18443" name="39 Metin kutusu"/>
          <p:cNvSpPr txBox="1">
            <a:spLocks noChangeArrowheads="1"/>
          </p:cNvSpPr>
          <p:nvPr/>
        </p:nvSpPr>
        <p:spPr bwMode="auto">
          <a:xfrm>
            <a:off x="1116328" y="5661025"/>
            <a:ext cx="9915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Calibri" pitchFamily="34" charset="0"/>
              </a:rPr>
              <a:t>Substrate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41" name="40 Metin kutusu"/>
          <p:cNvSpPr txBox="1"/>
          <p:nvPr/>
        </p:nvSpPr>
        <p:spPr>
          <a:xfrm>
            <a:off x="500034" y="730733"/>
            <a:ext cx="864399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150" smtClean="0">
                <a:ln w="11430"/>
                <a:solidFill>
                  <a:srgbClr val="00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Spin Valve and VOx Structures</a:t>
            </a:r>
            <a:endParaRPr lang="en-US" sz="2800" b="1" spc="150">
              <a:ln w="11430"/>
              <a:solidFill>
                <a:srgbClr val="0033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44 Dikdörtgen"/>
          <p:cNvSpPr/>
          <p:nvPr/>
        </p:nvSpPr>
        <p:spPr>
          <a:xfrm>
            <a:off x="6433148" y="6386476"/>
            <a:ext cx="1160189" cy="40011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AU-TFG</a:t>
            </a:r>
            <a:endParaRPr lang="en-US" sz="2000" b="1" spc="5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8447" name="107 Metin kutusu"/>
          <p:cNvSpPr txBox="1">
            <a:spLocks noChangeArrowheads="1"/>
          </p:cNvSpPr>
          <p:nvPr/>
        </p:nvSpPr>
        <p:spPr bwMode="auto">
          <a:xfrm>
            <a:off x="2268538" y="5013325"/>
            <a:ext cx="1665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smtClean="0">
              <a:latin typeface="Calibri" pitchFamily="34" charset="0"/>
            </a:endParaRPr>
          </a:p>
          <a:p>
            <a:pPr eaLnBrk="1" hangingPunct="1"/>
            <a:r>
              <a:rPr lang="en-US" sz="1600" b="1" smtClean="0">
                <a:latin typeface="Calibri" pitchFamily="34" charset="0"/>
              </a:rPr>
              <a:t>Ta /Ru/Ta (35nm)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8448" name="107 Metin kutusu"/>
          <p:cNvSpPr txBox="1">
            <a:spLocks noChangeArrowheads="1"/>
          </p:cNvSpPr>
          <p:nvPr/>
        </p:nvSpPr>
        <p:spPr bwMode="auto">
          <a:xfrm>
            <a:off x="2339975" y="4365625"/>
            <a:ext cx="111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smtClean="0">
              <a:latin typeface="Calibri" pitchFamily="34" charset="0"/>
            </a:endParaRPr>
          </a:p>
          <a:p>
            <a:pPr eaLnBrk="1" hangingPunct="1"/>
            <a:r>
              <a:rPr lang="en-US" sz="1600" b="1" smtClean="0">
                <a:latin typeface="Calibri" pitchFamily="34" charset="0"/>
              </a:rPr>
              <a:t>NiFe (8nm)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8449" name="107 Metin kutusu"/>
          <p:cNvSpPr txBox="1">
            <a:spLocks noChangeArrowheads="1"/>
          </p:cNvSpPr>
          <p:nvPr/>
        </p:nvSpPr>
        <p:spPr bwMode="auto">
          <a:xfrm>
            <a:off x="2268538" y="3492500"/>
            <a:ext cx="2078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smtClean="0">
              <a:latin typeface="Calibri" pitchFamily="34" charset="0"/>
            </a:endParaRPr>
          </a:p>
          <a:p>
            <a:pPr eaLnBrk="1" hangingPunct="1"/>
            <a:r>
              <a:rPr lang="en-US" sz="1600" b="1" smtClean="0">
                <a:latin typeface="Calibri" pitchFamily="34" charset="0"/>
              </a:rPr>
              <a:t>IrMn/CoFe/Ru (13nm)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8450" name="107 Metin kutusu"/>
          <p:cNvSpPr txBox="1">
            <a:spLocks noChangeArrowheads="1"/>
          </p:cNvSpPr>
          <p:nvPr/>
        </p:nvSpPr>
        <p:spPr bwMode="auto">
          <a:xfrm>
            <a:off x="2339975" y="2924175"/>
            <a:ext cx="127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smtClean="0">
              <a:latin typeface="Calibri" pitchFamily="34" charset="0"/>
            </a:endParaRPr>
          </a:p>
          <a:p>
            <a:pPr eaLnBrk="1" hangingPunct="1"/>
            <a:r>
              <a:rPr lang="en-US" sz="1600" b="1" smtClean="0">
                <a:latin typeface="Calibri" pitchFamily="34" charset="0"/>
              </a:rPr>
              <a:t>CoFeB (2nm)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8451" name="107 Metin kutusu"/>
          <p:cNvSpPr txBox="1">
            <a:spLocks noChangeArrowheads="1"/>
          </p:cNvSpPr>
          <p:nvPr/>
        </p:nvSpPr>
        <p:spPr bwMode="auto">
          <a:xfrm>
            <a:off x="2339975" y="1989138"/>
            <a:ext cx="127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smtClean="0">
              <a:latin typeface="Calibri" pitchFamily="34" charset="0"/>
            </a:endParaRPr>
          </a:p>
          <a:p>
            <a:pPr eaLnBrk="1" hangingPunct="1"/>
            <a:r>
              <a:rPr lang="en-US" sz="1600" b="1" smtClean="0">
                <a:latin typeface="Calibri" pitchFamily="34" charset="0"/>
              </a:rPr>
              <a:t>CoFeB (2nm)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8452" name="107 Metin kutusu"/>
          <p:cNvSpPr txBox="1">
            <a:spLocks noChangeArrowheads="1"/>
          </p:cNvSpPr>
          <p:nvPr/>
        </p:nvSpPr>
        <p:spPr bwMode="auto">
          <a:xfrm>
            <a:off x="2289175" y="1844675"/>
            <a:ext cx="134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smtClean="0">
                <a:latin typeface="Calibri" pitchFamily="34" charset="0"/>
              </a:rPr>
              <a:t>Ta/Au (15nm)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8453" name="AutoShape 30"/>
          <p:cNvSpPr>
            <a:spLocks noChangeAspect="1" noChangeArrowheads="1" noTextEdit="1"/>
          </p:cNvSpPr>
          <p:nvPr/>
        </p:nvSpPr>
        <p:spPr bwMode="auto">
          <a:xfrm>
            <a:off x="5508625" y="-387350"/>
            <a:ext cx="18605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74 Grup"/>
          <p:cNvGrpSpPr>
            <a:grpSpLocks/>
          </p:cNvGrpSpPr>
          <p:nvPr/>
        </p:nvGrpSpPr>
        <p:grpSpPr bwMode="auto">
          <a:xfrm>
            <a:off x="4934243" y="1773238"/>
            <a:ext cx="1466557" cy="3816350"/>
            <a:chOff x="4571781" y="1773610"/>
            <a:chExt cx="1467669" cy="3816424"/>
          </a:xfrm>
        </p:grpSpPr>
        <p:cxnSp>
          <p:nvCxnSpPr>
            <p:cNvPr id="69" name="68 Düz Ok Bağlayıcısı"/>
            <p:cNvCxnSpPr/>
            <p:nvPr/>
          </p:nvCxnSpPr>
          <p:spPr>
            <a:xfrm rot="5400000">
              <a:off x="2664364" y="3681027"/>
              <a:ext cx="3816424" cy="15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7" name="107 Metin kutusu"/>
            <p:cNvSpPr txBox="1">
              <a:spLocks noChangeArrowheads="1"/>
            </p:cNvSpPr>
            <p:nvPr/>
          </p:nvSpPr>
          <p:spPr bwMode="auto">
            <a:xfrm>
              <a:off x="4571783" y="3212976"/>
              <a:ext cx="1467667" cy="83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1600" b="1" dirty="0" smtClean="0">
                <a:latin typeface="Calibri" pitchFamily="34" charset="0"/>
              </a:endParaRPr>
            </a:p>
            <a:p>
              <a:pPr eaLnBrk="1" hangingPunct="1"/>
              <a:r>
                <a:rPr lang="en-US" sz="1600" b="1" dirty="0" smtClean="0">
                  <a:latin typeface="Calibri" pitchFamily="34" charset="0"/>
                </a:rPr>
                <a:t>To</a:t>
              </a:r>
              <a:r>
                <a:rPr lang="tr-TR" sz="1600" b="1" dirty="0" err="1" smtClean="0">
                  <a:latin typeface="Calibri" pitchFamily="34" charset="0"/>
                </a:rPr>
                <a:t>tal</a:t>
              </a:r>
              <a:r>
                <a:rPr lang="tr-TR" sz="1600" b="1" dirty="0" smtClean="0">
                  <a:latin typeface="Calibri" pitchFamily="34" charset="0"/>
                </a:rPr>
                <a:t> </a:t>
              </a:r>
              <a:r>
                <a:rPr lang="tr-TR" sz="1600" b="1" dirty="0" err="1" smtClean="0">
                  <a:latin typeface="Calibri" pitchFamily="34" charset="0"/>
                </a:rPr>
                <a:t>Thickness</a:t>
              </a:r>
              <a:endParaRPr lang="en-US" sz="1600" b="1" dirty="0" smtClean="0">
                <a:latin typeface="Calibri" pitchFamily="34" charset="0"/>
              </a:endParaRPr>
            </a:p>
            <a:p>
              <a:pPr eaLnBrk="1" hangingPunct="1"/>
              <a:r>
                <a:rPr lang="en-US" sz="1600" b="1" dirty="0" smtClean="0">
                  <a:latin typeface="Calibri" pitchFamily="34" charset="0"/>
                </a:rPr>
                <a:t>~ 100 nm</a:t>
              </a:r>
              <a:endParaRPr 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6715125" y="1905000"/>
            <a:ext cx="1590675" cy="4203927"/>
            <a:chOff x="6410325" y="1916113"/>
            <a:chExt cx="1590675" cy="4203927"/>
          </a:xfrm>
        </p:grpSpPr>
        <p:grpSp>
          <p:nvGrpSpPr>
            <p:cNvPr id="6" name="73 Grup"/>
            <p:cNvGrpSpPr>
              <a:grpSpLocks/>
            </p:cNvGrpSpPr>
            <p:nvPr/>
          </p:nvGrpSpPr>
          <p:grpSpPr bwMode="auto">
            <a:xfrm>
              <a:off x="6410325" y="1916113"/>
              <a:ext cx="1590675" cy="4203700"/>
              <a:chOff x="6048193" y="1916832"/>
              <a:chExt cx="1591576" cy="4202880"/>
            </a:xfrm>
          </p:grpSpPr>
          <p:sp>
            <p:nvSpPr>
              <p:cNvPr id="55" name="Rectangle 23"/>
              <p:cNvSpPr>
                <a:spLocks noChangeArrowheads="1"/>
              </p:cNvSpPr>
              <p:nvPr/>
            </p:nvSpPr>
            <p:spPr bwMode="auto">
              <a:xfrm>
                <a:off x="6049782" y="5516580"/>
                <a:ext cx="1589987" cy="60313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0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2">
                    <a:lumMod val="50000"/>
                  </a:schemeClr>
                </a:extrusionClr>
              </a:sp3d>
            </p:spPr>
            <p:txBody>
              <a:bodyPr>
                <a:flatTx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7030A0"/>
                  </a:solidFill>
                  <a:latin typeface="+mn-lt"/>
                </a:endParaRPr>
              </a:p>
            </p:txBody>
          </p:sp>
          <p:sp>
            <p:nvSpPr>
              <p:cNvPr id="66" name="Rectangle 23"/>
              <p:cNvSpPr>
                <a:spLocks noChangeArrowheads="1"/>
              </p:cNvSpPr>
              <p:nvPr/>
            </p:nvSpPr>
            <p:spPr bwMode="auto">
              <a:xfrm>
                <a:off x="6048193" y="1916832"/>
                <a:ext cx="1589988" cy="372513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0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6">
                    <a:lumMod val="75000"/>
                  </a:schemeClr>
                </a:extrusionClr>
              </a:sp3d>
            </p:spPr>
            <p:txBody>
              <a:bodyPr>
                <a:flatTx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7030A0"/>
                  </a:solidFill>
                  <a:latin typeface="+mn-lt"/>
                </a:endParaRPr>
              </a:p>
            </p:txBody>
          </p:sp>
          <p:sp>
            <p:nvSpPr>
              <p:cNvPr id="18461" name="39 Metin kutusu"/>
              <p:cNvSpPr txBox="1">
                <a:spLocks noChangeArrowheads="1"/>
              </p:cNvSpPr>
              <p:nvPr/>
            </p:nvSpPr>
            <p:spPr bwMode="auto">
              <a:xfrm>
                <a:off x="6516216" y="3645024"/>
                <a:ext cx="53508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600" b="1" smtClean="0">
                    <a:latin typeface="Calibri" pitchFamily="34" charset="0"/>
                  </a:rPr>
                  <a:t>VOx</a:t>
                </a:r>
                <a:endParaRPr lang="en-US" sz="1600" b="1">
                  <a:latin typeface="Calibri" pitchFamily="34" charset="0"/>
                </a:endParaRPr>
              </a:p>
            </p:txBody>
          </p: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200" y="5686653"/>
              <a:ext cx="1049337" cy="43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Metin kutusu 2"/>
          <p:cNvSpPr txBox="1"/>
          <p:nvPr/>
        </p:nvSpPr>
        <p:spPr>
          <a:xfrm>
            <a:off x="2895600" y="5715000"/>
            <a:ext cx="3492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VOx</a:t>
            </a:r>
            <a:r>
              <a:rPr lang="en-US" b="1" dirty="0" smtClean="0">
                <a:latin typeface="+mj-lt"/>
              </a:rPr>
              <a:t> &lt; 10</a:t>
            </a:r>
            <a:r>
              <a:rPr lang="tr-TR" b="1" dirty="0" smtClean="0">
                <a:latin typeface="+mj-lt"/>
              </a:rPr>
              <a:t>0</a:t>
            </a:r>
            <a:r>
              <a:rPr lang="en-US" b="1" dirty="0" smtClean="0">
                <a:latin typeface="+mj-lt"/>
              </a:rPr>
              <a:t> nm is desired for CMOS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8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Veri Yer Tutucusu"/>
          <p:cNvSpPr>
            <a:spLocks noGrp="1"/>
          </p:cNvSpPr>
          <p:nvPr>
            <p:ph type="dt" sz="quarter" idx="10"/>
          </p:nvPr>
        </p:nvSpPr>
        <p:spPr>
          <a:xfrm>
            <a:off x="82550" y="6486525"/>
            <a:ext cx="2133600" cy="365125"/>
          </a:xfrm>
        </p:spPr>
        <p:txBody>
          <a:bodyPr/>
          <a:lstStyle/>
          <a:p>
            <a:pPr>
              <a:defRPr/>
            </a:pPr>
            <a:fld id="{23C5C52D-89CB-4707-9F79-E340329B25DE}" type="datetime1">
              <a:rPr lang="en-US" smtClean="0">
                <a:solidFill>
                  <a:schemeClr val="tx1"/>
                </a:solidFill>
              </a:rPr>
              <a:pPr>
                <a:defRPr/>
              </a:pPr>
              <a:t>10/17/2012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838950" y="6486525"/>
            <a:ext cx="2133600" cy="365125"/>
          </a:xfrm>
        </p:spPr>
        <p:txBody>
          <a:bodyPr/>
          <a:lstStyle/>
          <a:p>
            <a:pPr>
              <a:defRPr/>
            </a:pPr>
            <a:fld id="{6DC5BC44-B7FC-4636-AAC5-6F3FB78B6AFE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198" name="11 Metin kutusu"/>
          <p:cNvSpPr txBox="1">
            <a:spLocks noChangeArrowheads="1"/>
          </p:cNvSpPr>
          <p:nvPr/>
        </p:nvSpPr>
        <p:spPr bwMode="auto">
          <a:xfrm>
            <a:off x="180975" y="638175"/>
            <a:ext cx="875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000" smtClean="0">
                <a:solidFill>
                  <a:srgbClr val="0000FF"/>
                </a:solidFill>
              </a:rPr>
              <a:t>	</a:t>
            </a:r>
            <a:r>
              <a:rPr lang="en-US" sz="2000" b="1" u="sng" smtClean="0">
                <a:solidFill>
                  <a:srgbClr val="0000FF"/>
                </a:solidFill>
              </a:rPr>
              <a:t>Uncooled Microbalometers:</a:t>
            </a:r>
            <a:r>
              <a:rPr lang="en-US" sz="2000" b="1" smtClean="0">
                <a:solidFill>
                  <a:srgbClr val="0000FF"/>
                </a:solidFill>
              </a:rPr>
              <a:t> Infrared detectors</a:t>
            </a:r>
            <a:r>
              <a:rPr lang="en-US" sz="2000" b="1" u="sng" smtClean="0">
                <a:solidFill>
                  <a:srgbClr val="0000FF"/>
                </a:solidFill>
              </a:rPr>
              <a:t> </a:t>
            </a:r>
            <a:endParaRPr lang="en-US" sz="2000" b="1" u="sng">
              <a:solidFill>
                <a:srgbClr val="0000FF"/>
              </a:solidFill>
            </a:endParaRP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76" t="13306" r="7854" b="11424"/>
          <a:stretch>
            <a:fillRect/>
          </a:stretch>
        </p:blipFill>
        <p:spPr bwMode="auto">
          <a:xfrm>
            <a:off x="7439025" y="1403350"/>
            <a:ext cx="17049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" t="8333"/>
          <a:stretch>
            <a:fillRect/>
          </a:stretch>
        </p:blipFill>
        <p:spPr bwMode="auto">
          <a:xfrm>
            <a:off x="65088" y="1223963"/>
            <a:ext cx="30337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312863"/>
            <a:ext cx="13779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223963"/>
            <a:ext cx="3714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17 Dikdörtgen"/>
          <p:cNvSpPr>
            <a:spLocks noChangeArrowheads="1"/>
          </p:cNvSpPr>
          <p:nvPr/>
        </p:nvSpPr>
        <p:spPr bwMode="auto">
          <a:xfrm>
            <a:off x="3087688" y="2957513"/>
            <a:ext cx="3689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smtClean="0"/>
              <a:t>Bridge structure of Honeywell microbolometer </a:t>
            </a:r>
            <a:endParaRPr lang="en-US" b="1"/>
          </a:p>
        </p:txBody>
      </p:sp>
      <p:sp>
        <p:nvSpPr>
          <p:cNvPr id="11275" name="18 Dikdörtgen"/>
          <p:cNvSpPr>
            <a:spLocks noChangeArrowheads="1"/>
          </p:cNvSpPr>
          <p:nvPr/>
        </p:nvSpPr>
        <p:spPr bwMode="auto">
          <a:xfrm>
            <a:off x="177800" y="5519738"/>
            <a:ext cx="8883650" cy="10144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smtClean="0"/>
              <a:t> Dai, X. Z. Wang, S. W. He</a:t>
            </a:r>
            <a:r>
              <a:rPr lang="en-US" sz="1200" i="1" smtClean="0"/>
              <a:t> et al.</a:t>
            </a:r>
            <a:r>
              <a:rPr lang="en-US" sz="1200" smtClean="0"/>
              <a:t>, “Low temperature fabrication of VOx thin films for uncooled IR detectors by direct current reactive magnetron sputtering method,” </a:t>
            </a:r>
            <a:r>
              <a:rPr lang="en-US" sz="1200" i="1" smtClean="0"/>
              <a:t>Infrared Physics &amp; Technology,</a:t>
            </a:r>
            <a:r>
              <a:rPr lang="en-US" sz="1200" smtClean="0"/>
              <a:t> vol. 51, no. 4, pp. 287-291, March 2008.</a:t>
            </a:r>
          </a:p>
          <a:p>
            <a:pPr>
              <a:buFont typeface="Arial" charset="0"/>
              <a:buChar char="•"/>
            </a:pPr>
            <a:endParaRPr lang="en-US" sz="1200" smtClean="0"/>
          </a:p>
          <a:p>
            <a:pPr>
              <a:buFont typeface="Arial" charset="0"/>
              <a:buChar char="•"/>
            </a:pPr>
            <a:r>
              <a:rPr lang="en-US" sz="1200" smtClean="0"/>
              <a:t> R.A. Wood, C.J. Han, P.W. Kruse, Integrated uncooled IR detector imaging arrays, Proceedings of IEEE SolidState Sensor andActuator Workshop, 132–135, Hilton HeadIsland , S.C., (June, 1992).</a:t>
            </a:r>
            <a:endParaRPr lang="en-US" sz="1200"/>
          </a:p>
        </p:txBody>
      </p:sp>
      <p:sp>
        <p:nvSpPr>
          <p:cNvPr id="8205" name="19 Dikdörtgen"/>
          <p:cNvSpPr>
            <a:spLocks noChangeArrowheads="1"/>
          </p:cNvSpPr>
          <p:nvPr/>
        </p:nvSpPr>
        <p:spPr bwMode="auto">
          <a:xfrm>
            <a:off x="127000" y="3784600"/>
            <a:ext cx="8934450" cy="1400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700" b="1" smtClean="0"/>
              <a:t>In micromachining fabrication of CMOS thin films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700" b="1" smtClean="0"/>
              <a:t>The reproducible phase and composition and morphology at low process temperature (&lt;400 ºC)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700" b="1" smtClean="0"/>
              <a:t>Film thickness uniformity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700" b="1" smtClean="0"/>
              <a:t>Optimization of TCR &amp; resistivity products </a:t>
            </a:r>
            <a:endParaRPr lang="en-US" sz="1700" b="1"/>
          </a:p>
        </p:txBody>
      </p:sp>
    </p:spTree>
    <p:extLst>
      <p:ext uri="{BB962C8B-B14F-4D97-AF65-F5344CB8AC3E}">
        <p14:creationId xmlns:p14="http://schemas.microsoft.com/office/powerpoint/2010/main" xmlns="" val="37387184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3" grpId="0"/>
      <p:bldP spid="82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igure-2"/>
          <p:cNvPicPr>
            <a:picLocks noChangeAspect="1" noChangeArrowheads="1"/>
          </p:cNvPicPr>
          <p:nvPr/>
        </p:nvPicPr>
        <p:blipFill>
          <a:blip r:embed="rId2" cstate="print"/>
          <a:srcRect l="8775" t="9242" r="11424" b="4028"/>
          <a:stretch>
            <a:fillRect/>
          </a:stretch>
        </p:blipFill>
        <p:spPr bwMode="auto">
          <a:xfrm>
            <a:off x="685800" y="1325796"/>
            <a:ext cx="3072194" cy="233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22144" y="634425"/>
            <a:ext cx="4553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Research Highlights /2</a:t>
            </a:r>
            <a:endParaRPr lang="en-US" sz="3200" b="1" dirty="0"/>
          </a:p>
        </p:txBody>
      </p:sp>
      <p:sp>
        <p:nvSpPr>
          <p:cNvPr id="4" name="42 Metin kutusu"/>
          <p:cNvSpPr txBox="1"/>
          <p:nvPr/>
        </p:nvSpPr>
        <p:spPr>
          <a:xfrm>
            <a:off x="5867400" y="1143000"/>
            <a:ext cx="2647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Atomic Force Microscopy  </a:t>
            </a:r>
            <a:endParaRPr lang="en-US" dirty="0"/>
          </a:p>
        </p:txBody>
      </p:sp>
      <p:sp>
        <p:nvSpPr>
          <p:cNvPr id="5" name="43 Metin kutusu"/>
          <p:cNvSpPr txBox="1"/>
          <p:nvPr/>
        </p:nvSpPr>
        <p:spPr>
          <a:xfrm>
            <a:off x="620061" y="1078468"/>
            <a:ext cx="349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Coefficient Resistivity </a:t>
            </a:r>
            <a:endParaRPr lang="en-US" dirty="0"/>
          </a:p>
        </p:txBody>
      </p:sp>
      <p:grpSp>
        <p:nvGrpSpPr>
          <p:cNvPr id="6" name="27 Grup"/>
          <p:cNvGrpSpPr>
            <a:grpSpLocks/>
          </p:cNvGrpSpPr>
          <p:nvPr/>
        </p:nvGrpSpPr>
        <p:grpSpPr bwMode="auto">
          <a:xfrm>
            <a:off x="5181600" y="1524000"/>
            <a:ext cx="3352800" cy="1999376"/>
            <a:chOff x="4794250" y="793750"/>
            <a:chExt cx="3784413" cy="1821582"/>
          </a:xfrm>
        </p:grpSpPr>
        <p:pic>
          <p:nvPicPr>
            <p:cNvPr id="7" name="6 Resim" descr="vox-50-2-1-1um-025.jpg"/>
            <p:cNvPicPr>
              <a:picLocks noChangeAspect="1" noChangeArrowheads="1"/>
            </p:cNvPicPr>
            <p:nvPr/>
          </p:nvPicPr>
          <p:blipFill>
            <a:blip r:embed="rId3" cstate="print"/>
            <a:srcRect t="19882" r="1411" b="26575"/>
            <a:stretch>
              <a:fillRect/>
            </a:stretch>
          </p:blipFill>
          <p:spPr bwMode="auto">
            <a:xfrm>
              <a:off x="4794250" y="806451"/>
              <a:ext cx="3784413" cy="180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22 Metin kutusu"/>
            <p:cNvSpPr txBox="1">
              <a:spLocks noChangeArrowheads="1"/>
            </p:cNvSpPr>
            <p:nvPr/>
          </p:nvSpPr>
          <p:spPr bwMode="auto">
            <a:xfrm>
              <a:off x="7086600" y="793750"/>
              <a:ext cx="11490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1600" b="1" dirty="0" err="1" smtClean="0"/>
                <a:t>VOx</a:t>
              </a:r>
              <a:r>
                <a:rPr lang="tr-TR" sz="1600" b="1" dirty="0" smtClean="0"/>
                <a:t>(50nm)</a:t>
              </a:r>
              <a:endParaRPr lang="en-US" sz="1600" b="1" dirty="0"/>
            </a:p>
          </p:txBody>
        </p:sp>
      </p:grpSp>
      <p:pic>
        <p:nvPicPr>
          <p:cNvPr id="10" name="Picture 7" descr="VOx_oap nano ve piko"/>
          <p:cNvPicPr>
            <a:picLocks noChangeAspect="1" noChangeArrowheads="1"/>
          </p:cNvPicPr>
          <p:nvPr/>
        </p:nvPicPr>
        <p:blipFill>
          <a:blip r:embed="rId4" cstate="print"/>
          <a:srcRect l="4652" t="8096" r="5368" b="44531"/>
          <a:stretch>
            <a:fillRect/>
          </a:stretch>
        </p:blipFill>
        <p:spPr bwMode="auto">
          <a:xfrm>
            <a:off x="685800" y="3886200"/>
            <a:ext cx="7848600" cy="2933606"/>
          </a:xfrm>
          <a:prstGeom prst="rect">
            <a:avLst/>
          </a:prstGeom>
          <a:noFill/>
        </p:spPr>
      </p:pic>
      <p:sp>
        <p:nvSpPr>
          <p:cNvPr id="11" name="33 Dikdörtgen"/>
          <p:cNvSpPr/>
          <p:nvPr/>
        </p:nvSpPr>
        <p:spPr>
          <a:xfrm>
            <a:off x="990600" y="3669268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(a) 4 ns and (b) 65 </a:t>
            </a:r>
            <a:r>
              <a:rPr lang="en-US" dirty="0" err="1" smtClean="0"/>
              <a:t>ps</a:t>
            </a:r>
            <a:r>
              <a:rPr lang="en-US" dirty="0" smtClean="0"/>
              <a:t> pulse durations excitations at several intensities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3113"/>
            <a:ext cx="2590800" cy="2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0555" y="634425"/>
            <a:ext cx="3062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Collaborations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57469" y="4038600"/>
            <a:ext cx="382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Financial Supports</a:t>
            </a:r>
            <a:endParaRPr lang="en-US" sz="3200" b="1" dirty="0"/>
          </a:p>
        </p:txBody>
      </p:sp>
      <p:sp>
        <p:nvSpPr>
          <p:cNvPr id="5" name="TextBox 7"/>
          <p:cNvSpPr txBox="1"/>
          <p:nvPr/>
        </p:nvSpPr>
        <p:spPr>
          <a:xfrm>
            <a:off x="304800" y="1366153"/>
            <a:ext cx="7620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Institute of Material Sciences, Technical University Darmstadt, Germany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Physics of Nanostructures, Technical University Bielefeld, Germany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University Ankara – Non-Linear Optic Research Lab., Turkey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Institute of Materials Science and Nanotechnology (UNAM), Turkey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Gebze</a:t>
            </a:r>
            <a:r>
              <a:rPr lang="en-US" dirty="0" smtClean="0"/>
              <a:t> Institute of Technology,  </a:t>
            </a:r>
            <a:r>
              <a:rPr lang="tr-TR" dirty="0" err="1" smtClean="0"/>
              <a:t>Nanomagnetism</a:t>
            </a:r>
            <a:r>
              <a:rPr lang="tr-TR" dirty="0" smtClean="0"/>
              <a:t> </a:t>
            </a:r>
            <a:r>
              <a:rPr lang="tr-TR" dirty="0" err="1" smtClean="0"/>
              <a:t>Lab</a:t>
            </a:r>
            <a:r>
              <a:rPr lang="tr-TR" dirty="0" smtClean="0"/>
              <a:t>. </a:t>
            </a:r>
            <a:r>
              <a:rPr lang="en-US" dirty="0" smtClean="0"/>
              <a:t>Turkey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Different Groups within Anadolu University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381000" y="4680228"/>
            <a:ext cx="7543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The Scientific and Technological Research Council of Turkey (TUBITAK)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Prime Ministry  State Planning Organization (DPT)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Anadolu University Research Fund (AU-BAP)</a:t>
            </a:r>
          </a:p>
          <a:p>
            <a:pPr>
              <a:spcAft>
                <a:spcPts val="600"/>
              </a:spcAft>
            </a:pPr>
            <a:r>
              <a:rPr lang="tr-TR" dirty="0" smtClean="0"/>
              <a:t>ASELSAN-MGEO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3113"/>
            <a:ext cx="2590800" cy="2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54191" y="609600"/>
            <a:ext cx="4835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People and Contact Info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6034" y="1219200"/>
            <a:ext cx="516141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Dr. </a:t>
            </a:r>
            <a:r>
              <a:rPr lang="tr-TR" sz="2000" dirty="0" err="1" smtClean="0"/>
              <a:t>PhD</a:t>
            </a:r>
            <a:r>
              <a:rPr lang="tr-TR" sz="2000" dirty="0" smtClean="0"/>
              <a:t>. &amp; </a:t>
            </a:r>
            <a:r>
              <a:rPr lang="tr-TR" sz="2000" dirty="0" err="1" smtClean="0"/>
              <a:t>Ing</a:t>
            </a:r>
            <a:r>
              <a:rPr lang="tr-TR" sz="2000" dirty="0" smtClean="0"/>
              <a:t>. </a:t>
            </a:r>
            <a:r>
              <a:rPr lang="en-US" sz="2000" dirty="0" smtClean="0"/>
              <a:t>Ramis Mustafa OKSUZOGLU</a:t>
            </a:r>
          </a:p>
          <a:p>
            <a:pPr>
              <a:spcAft>
                <a:spcPts val="600"/>
              </a:spcAft>
            </a:pPr>
            <a:r>
              <a:rPr lang="en-US" sz="2000" u="sng" dirty="0" smtClean="0">
                <a:solidFill>
                  <a:srgbClr val="0070C0"/>
                </a:solidFill>
              </a:rPr>
              <a:t>rmoksuzoglu@anadolu.edu.tr</a:t>
            </a:r>
            <a:r>
              <a:rPr lang="en-US" sz="20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70C0"/>
                </a:solidFill>
              </a:rPr>
              <a:t>http://home.anadolu.edu.tr/~rmoksuzoglu</a:t>
            </a:r>
            <a:endParaRPr lang="en-US" sz="2400" u="sng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1604695"/>
            <a:ext cx="2415854" cy="426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err="1" smtClean="0"/>
              <a:t>Ph.D</a:t>
            </a:r>
            <a:r>
              <a:rPr lang="en-US" b="1" u="sng" dirty="0" smtClean="0"/>
              <a:t> Candidates</a:t>
            </a:r>
            <a:r>
              <a:rPr lang="en-US" dirty="0" smtClean="0"/>
              <a:t>	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Mustafa </a:t>
            </a:r>
            <a:r>
              <a:rPr lang="en-US" dirty="0" err="1" smtClean="0"/>
              <a:t>Yıldırım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u="sng" dirty="0" err="1" smtClean="0"/>
              <a:t>MSc</a:t>
            </a:r>
            <a:r>
              <a:rPr lang="en-US" b="1" u="sng" dirty="0" smtClean="0"/>
              <a:t> Students</a:t>
            </a:r>
            <a:endParaRPr lang="en-US" u="sng" dirty="0" smtClean="0"/>
          </a:p>
          <a:p>
            <a:pPr>
              <a:spcAft>
                <a:spcPts val="600"/>
              </a:spcAft>
            </a:pPr>
            <a:r>
              <a:rPr lang="tr-TR" dirty="0" smtClean="0"/>
              <a:t>Murat Yağcı</a:t>
            </a:r>
          </a:p>
          <a:p>
            <a:pPr>
              <a:spcAft>
                <a:spcPts val="600"/>
              </a:spcAft>
            </a:pPr>
            <a:r>
              <a:rPr lang="tr-TR" dirty="0" smtClean="0"/>
              <a:t>Sami Pekdemir</a:t>
            </a:r>
          </a:p>
          <a:p>
            <a:pPr>
              <a:spcAft>
                <a:spcPts val="600"/>
              </a:spcAft>
            </a:pPr>
            <a:r>
              <a:rPr lang="tr-TR" dirty="0" smtClean="0"/>
              <a:t>Elif Gül Özkan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Okan Deniz </a:t>
            </a:r>
            <a:r>
              <a:rPr lang="en-US" sz="1200" dirty="0"/>
              <a:t>(graduated</a:t>
            </a:r>
            <a:r>
              <a:rPr lang="en-US" sz="12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Pınar Bilgiç</a:t>
            </a:r>
            <a:r>
              <a:rPr lang="tr-TR" dirty="0"/>
              <a:t> </a:t>
            </a:r>
            <a:r>
              <a:rPr lang="tr-TR" sz="1200" dirty="0"/>
              <a:t>(</a:t>
            </a:r>
            <a:r>
              <a:rPr lang="tr-TR" sz="1200" dirty="0" err="1"/>
              <a:t>graduated</a:t>
            </a:r>
            <a:r>
              <a:rPr lang="tr-TR" sz="1200" dirty="0"/>
              <a:t>)</a:t>
            </a:r>
            <a:endParaRPr lang="en-US" sz="12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Ogeday </a:t>
            </a:r>
            <a:r>
              <a:rPr lang="tr-TR" dirty="0" smtClean="0"/>
              <a:t>Ç</a:t>
            </a:r>
            <a:r>
              <a:rPr lang="en-US" dirty="0" err="1" smtClean="0"/>
              <a:t>apar</a:t>
            </a:r>
            <a:r>
              <a:rPr lang="en-US" dirty="0" smtClean="0"/>
              <a:t> </a:t>
            </a:r>
            <a:r>
              <a:rPr lang="en-US" sz="1200" dirty="0" smtClean="0"/>
              <a:t>(graduated)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Hakan </a:t>
            </a:r>
            <a:r>
              <a:rPr lang="tr-TR" dirty="0" err="1"/>
              <a:t>Ç</a:t>
            </a:r>
            <a:r>
              <a:rPr lang="en-US" dirty="0" err="1" smtClean="0"/>
              <a:t>ınar</a:t>
            </a:r>
            <a:r>
              <a:rPr lang="en-US" dirty="0" smtClean="0"/>
              <a:t> </a:t>
            </a:r>
            <a:r>
              <a:rPr lang="en-US" sz="1200" dirty="0" smtClean="0"/>
              <a:t>(graduated)</a:t>
            </a:r>
            <a:endParaRPr lang="en-US" sz="1200" b="1" u="sng" dirty="0" smtClean="0"/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9" name="4 Resim" descr="CIMG23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19" y="2133600"/>
            <a:ext cx="623160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5830669"/>
            <a:ext cx="453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Phone:  +90 222 321 3550 ext. 63</a:t>
            </a:r>
            <a:r>
              <a:rPr lang="tr-TR" dirty="0" smtClean="0"/>
              <a:t>45</a:t>
            </a:r>
            <a:r>
              <a:rPr lang="en-US" dirty="0" smtClean="0"/>
              <a:t> and 63</a:t>
            </a:r>
            <a:r>
              <a:rPr lang="tr-TR" dirty="0" smtClean="0"/>
              <a:t>82</a:t>
            </a:r>
            <a:endParaRPr lang="en-US" dirty="0" smtClean="0"/>
          </a:p>
          <a:p>
            <a:r>
              <a:rPr lang="en-US" dirty="0" smtClean="0"/>
              <a:t>      Fax:  +90 222 323 95 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3113"/>
            <a:ext cx="2590800" cy="2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2438400"/>
            <a:ext cx="5356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Thank you for your attention!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63" y="6459949"/>
            <a:ext cx="2590800" cy="2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40150" y="634425"/>
            <a:ext cx="4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Facilities / Capabilities</a:t>
            </a:r>
            <a:endParaRPr lang="en-US" sz="3200" b="1" dirty="0"/>
          </a:p>
        </p:txBody>
      </p:sp>
      <p:sp>
        <p:nvSpPr>
          <p:cNvPr id="4" name="Metin kutusu 4"/>
          <p:cNvSpPr txBox="1"/>
          <p:nvPr/>
        </p:nvSpPr>
        <p:spPr>
          <a:xfrm>
            <a:off x="152400" y="12954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Custom-Design UHV Multi-Chamber Sputtering Deposition Tool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Metal Chamber (6 Sources)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Metal-Oxide Chamber (4 Sources and Ion/Atom-Source)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Self-constructed software (up to 100 sequences)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Annealing Chamber (700 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Load Lock (up to 12 samples)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Deposition and Process Techniques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Transfer between chambers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DC&amp;RF-Magnetron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Pulsed DC-Magnetron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Reactive Deposition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DC-Assisted RF-Magnetron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Ion/Atom Insertion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In-Situ-Magnetic Field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In-Situ DC-Bias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Uni</a:t>
            </a:r>
            <a:r>
              <a:rPr lang="en-US" dirty="0" smtClean="0"/>
              <a:t>-directional Magnetic Field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Annealing</a:t>
            </a:r>
            <a:endParaRPr lang="en-US" dirty="0"/>
          </a:p>
        </p:txBody>
      </p:sp>
      <p:pic>
        <p:nvPicPr>
          <p:cNvPr id="5" name="İçerik Yer Tutucus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590800"/>
            <a:ext cx="4927600" cy="3695700"/>
          </a:xfrm>
          <a:prstGeom prst="rect">
            <a:avLst/>
          </a:prstGeom>
        </p:spPr>
      </p:pic>
      <p:sp>
        <p:nvSpPr>
          <p:cNvPr id="7" name="9 Altbilgi Yer Tutucusu"/>
          <p:cNvSpPr>
            <a:spLocks noGrp="1"/>
          </p:cNvSpPr>
          <p:nvPr>
            <p:ph type="ftr" sz="quarter" idx="11"/>
          </p:nvPr>
        </p:nvSpPr>
        <p:spPr bwMode="auto">
          <a:xfrm>
            <a:off x="2846063" y="6351564"/>
            <a:ext cx="45339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Advanced Thin Film Research Group</a:t>
            </a:r>
          </a:p>
        </p:txBody>
      </p:sp>
      <p:sp>
        <p:nvSpPr>
          <p:cNvPr id="8" name="44 Dikdörtgen"/>
          <p:cNvSpPr/>
          <p:nvPr/>
        </p:nvSpPr>
        <p:spPr>
          <a:xfrm>
            <a:off x="7374211" y="6381690"/>
            <a:ext cx="1160189" cy="40011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AU-TFG</a:t>
            </a:r>
            <a:endParaRPr lang="en-US" sz="2000" b="1" spc="5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3113"/>
            <a:ext cx="2590800" cy="2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40150" y="634425"/>
            <a:ext cx="4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Facilities / Capabilities</a:t>
            </a:r>
            <a:endParaRPr lang="en-US" sz="3200" b="1"/>
          </a:p>
        </p:txBody>
      </p:sp>
      <p:sp>
        <p:nvSpPr>
          <p:cNvPr id="4" name="Metin kutusu 4"/>
          <p:cNvSpPr txBox="1"/>
          <p:nvPr/>
        </p:nvSpPr>
        <p:spPr>
          <a:xfrm>
            <a:off x="228600" y="1219200"/>
            <a:ext cx="8153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Structural, Electrical and Magnetic Characterization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X-Ray </a:t>
            </a:r>
            <a:r>
              <a:rPr lang="en-US" dirty="0" err="1" smtClean="0"/>
              <a:t>Diffractometer</a:t>
            </a:r>
            <a:r>
              <a:rPr lang="en-US" dirty="0" smtClean="0"/>
              <a:t> (up to 4 inch wafers)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Scanning Probe Microscopy (SPM, AFM, LFM)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Surface Profiler (up to 4 inch wafers)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Four Point Probe station with heating stage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Helmholtz Coil (</a:t>
            </a:r>
            <a:r>
              <a:rPr lang="en-US" dirty="0" err="1" smtClean="0"/>
              <a:t>Magnetoresistance</a:t>
            </a:r>
            <a:r>
              <a:rPr lang="en-US" dirty="0" smtClean="0"/>
              <a:t>)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New Tools (Pending):</a:t>
            </a:r>
            <a:r>
              <a:rPr lang="en-US" dirty="0" smtClean="0"/>
              <a:t> Combination of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Vibration Sample Magnetometer</a:t>
            </a:r>
            <a:r>
              <a:rPr lang="tr-TR" dirty="0" smtClean="0"/>
              <a:t>-</a:t>
            </a:r>
            <a:r>
              <a:rPr lang="en-US" dirty="0" smtClean="0"/>
              <a:t> AND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Micro-Probe Electrical Transport</a:t>
            </a:r>
            <a:r>
              <a:rPr lang="tr-TR" dirty="0" smtClean="0"/>
              <a:t>-</a:t>
            </a:r>
            <a:r>
              <a:rPr lang="en-US" dirty="0" smtClean="0"/>
              <a:t>System</a:t>
            </a:r>
            <a:r>
              <a:rPr lang="tr-TR" dirty="0" smtClean="0"/>
              <a:t>s</a:t>
            </a:r>
            <a:endParaRPr lang="en-US" dirty="0" smtClean="0"/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143000"/>
            <a:ext cx="2438400" cy="18288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48000"/>
            <a:ext cx="3245713" cy="158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105" descr="C:\Documents and Settings\Selen\Desktop\Tez Foto\01062010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3571" y="4745356"/>
            <a:ext cx="2377829" cy="169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4803" y="4724400"/>
            <a:ext cx="2815597" cy="172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9 Altbilgi Yer Tutucusu"/>
          <p:cNvSpPr>
            <a:spLocks noGrp="1"/>
          </p:cNvSpPr>
          <p:nvPr>
            <p:ph type="ftr" sz="quarter" idx="11"/>
          </p:nvPr>
        </p:nvSpPr>
        <p:spPr bwMode="auto">
          <a:xfrm>
            <a:off x="2846063" y="6427764"/>
            <a:ext cx="45339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Advanced Thin Film Research Group</a:t>
            </a:r>
          </a:p>
        </p:txBody>
      </p:sp>
      <p:sp>
        <p:nvSpPr>
          <p:cNvPr id="10" name="44 Dikdörtgen"/>
          <p:cNvSpPr/>
          <p:nvPr/>
        </p:nvSpPr>
        <p:spPr>
          <a:xfrm>
            <a:off x="7374211" y="6457890"/>
            <a:ext cx="1160189" cy="40011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AU-TFG</a:t>
            </a:r>
            <a:endParaRPr lang="en-US" sz="2000" b="1" spc="5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304800"/>
            <a:ext cx="8459788" cy="1143001"/>
          </a:xfrm>
        </p:spPr>
        <p:txBody>
          <a:bodyPr/>
          <a:lstStyle/>
          <a:p>
            <a:pPr eaLnBrk="1" hangingPunct="1"/>
            <a:r>
              <a:rPr lang="tr-TR" sz="3600" b="1" dirty="0" err="1" smtClean="0"/>
              <a:t>Sputtering</a:t>
            </a:r>
            <a:r>
              <a:rPr lang="tr-TR" sz="3600" b="1" dirty="0" smtClean="0"/>
              <a:t> and </a:t>
            </a:r>
            <a:r>
              <a:rPr lang="tr-TR" sz="3600" b="1" dirty="0" err="1" smtClean="0"/>
              <a:t>Deposition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Parameters</a:t>
            </a:r>
            <a:endParaRPr lang="en-US" sz="3600" b="1" dirty="0" smtClean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523999" y="1752600"/>
            <a:ext cx="5022593" cy="42473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dirty="0"/>
              <a:t>Base Pressure of Deposition Chamber (</a:t>
            </a:r>
            <a:r>
              <a:rPr lang="en-US" dirty="0" err="1"/>
              <a:t>Torr</a:t>
            </a:r>
            <a:r>
              <a:rPr lang="en-US" dirty="0"/>
              <a:t>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Deposition Pressure (</a:t>
            </a:r>
            <a:r>
              <a:rPr lang="en-US" dirty="0" err="1"/>
              <a:t>mTorr</a:t>
            </a:r>
            <a:r>
              <a:rPr lang="en-US" dirty="0"/>
              <a:t>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Deposition Flow (</a:t>
            </a:r>
            <a:r>
              <a:rPr lang="en-US" dirty="0" err="1"/>
              <a:t>Ar-sccm</a:t>
            </a:r>
            <a:r>
              <a:rPr lang="en-US" dirty="0"/>
              <a:t>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Deposition Power (Watt)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Partial Pressures (Ar-O</a:t>
            </a:r>
            <a:r>
              <a:rPr lang="en-US" baseline="-25000" dirty="0"/>
              <a:t>2</a:t>
            </a:r>
            <a:r>
              <a:rPr lang="en-US" dirty="0"/>
              <a:t>-N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Working Distance (h)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Working Angle (</a:t>
            </a:r>
            <a:r>
              <a:rPr lang="en-US" dirty="0">
                <a:cs typeface="Times New Roman" pitchFamily="18" charset="0"/>
              </a:rPr>
              <a:t>Φ, θ)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cs typeface="Times New Roman" pitchFamily="18" charset="0"/>
              </a:rPr>
              <a:t>Deposit</a:t>
            </a:r>
            <a:r>
              <a:rPr lang="tr-TR" dirty="0">
                <a:cs typeface="Times New Roman" pitchFamily="18" charset="0"/>
              </a:rPr>
              <a:t>o</a:t>
            </a:r>
            <a:r>
              <a:rPr lang="en-US" dirty="0">
                <a:cs typeface="Times New Roman" pitchFamily="18" charset="0"/>
              </a:rPr>
              <a:t>n rate (nm/s)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cs typeface="Times New Roman" pitchFamily="18" charset="0"/>
              </a:rPr>
              <a:t>Uniformity (h, r, </a:t>
            </a:r>
            <a:r>
              <a:rPr lang="en-US" i="1" dirty="0">
                <a:cs typeface="Times New Roman" pitchFamily="18" charset="0"/>
              </a:rPr>
              <a:t>l 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Rotation Speed of Substrate (rpm)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Substrate Temperature (</a:t>
            </a:r>
            <a:r>
              <a:rPr lang="en-US" dirty="0">
                <a:cs typeface="Times New Roman" pitchFamily="18" charset="0"/>
              </a:rPr>
              <a:t>°C)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Techniques depending on the Materials:</a:t>
            </a:r>
          </a:p>
          <a:p>
            <a:pPr marL="457200" indent="-457200"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00FF00"/>
                </a:solidFill>
              </a:rPr>
              <a:t>Metallic: </a:t>
            </a:r>
            <a:r>
              <a:rPr lang="tr-TR" dirty="0">
                <a:solidFill>
                  <a:srgbClr val="00FF00"/>
                </a:solidFill>
              </a:rPr>
              <a:t>            </a:t>
            </a:r>
            <a:r>
              <a:rPr lang="tr-TR" dirty="0" smtClean="0">
                <a:solidFill>
                  <a:srgbClr val="00FF00"/>
                </a:solidFill>
              </a:rPr>
              <a:t> </a:t>
            </a:r>
            <a:r>
              <a:rPr lang="en-US" dirty="0" smtClean="0"/>
              <a:t>DC-Sputtering</a:t>
            </a:r>
            <a:endParaRPr lang="en-US" dirty="0"/>
          </a:p>
          <a:p>
            <a:pPr marL="457200" indent="-457200">
              <a:defRPr/>
            </a:pPr>
            <a:r>
              <a:rPr lang="en-US" dirty="0"/>
              <a:t>      </a:t>
            </a:r>
            <a:r>
              <a:rPr lang="tr-TR" dirty="0" smtClean="0"/>
              <a:t>  </a:t>
            </a:r>
            <a:r>
              <a:rPr lang="en-US" dirty="0" smtClean="0">
                <a:solidFill>
                  <a:schemeClr val="accent1"/>
                </a:solidFill>
              </a:rPr>
              <a:t>Semiconductor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DC </a:t>
            </a:r>
            <a:r>
              <a:rPr lang="en-US" dirty="0"/>
              <a:t>or RF Sputtering </a:t>
            </a:r>
          </a:p>
          <a:p>
            <a:pPr marL="457200" indent="-457200">
              <a:defRPr/>
            </a:pPr>
            <a:r>
              <a:rPr lang="en-US" dirty="0"/>
              <a:t>      </a:t>
            </a:r>
            <a:r>
              <a:rPr lang="tr-TR" dirty="0" smtClean="0"/>
              <a:t>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Insulator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dirty="0"/>
              <a:t> </a:t>
            </a:r>
            <a:r>
              <a:rPr lang="tr-TR" dirty="0"/>
              <a:t>          </a:t>
            </a:r>
            <a:r>
              <a:rPr lang="tr-TR" dirty="0" smtClean="0"/>
              <a:t>  </a:t>
            </a:r>
            <a:r>
              <a:rPr lang="en-US" dirty="0" smtClean="0"/>
              <a:t>RF-Sputtering </a:t>
            </a:r>
            <a:endParaRPr lang="en-US" dirty="0"/>
          </a:p>
        </p:txBody>
      </p:sp>
      <p:sp>
        <p:nvSpPr>
          <p:cNvPr id="4" name="9 Altbilgi Yer Tutucusu"/>
          <p:cNvSpPr>
            <a:spLocks noGrp="1"/>
          </p:cNvSpPr>
          <p:nvPr>
            <p:ph type="ftr" sz="quarter" idx="11"/>
          </p:nvPr>
        </p:nvSpPr>
        <p:spPr bwMode="auto">
          <a:xfrm>
            <a:off x="2846063" y="6351564"/>
            <a:ext cx="45339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Advanced Thin Film Research Group</a:t>
            </a:r>
          </a:p>
        </p:txBody>
      </p:sp>
      <p:sp>
        <p:nvSpPr>
          <p:cNvPr id="5" name="44 Dikdörtgen"/>
          <p:cNvSpPr/>
          <p:nvPr/>
        </p:nvSpPr>
        <p:spPr>
          <a:xfrm>
            <a:off x="7374211" y="6381690"/>
            <a:ext cx="1160189" cy="40011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AU-TFG</a:t>
            </a:r>
            <a:endParaRPr lang="en-US" sz="2000" b="1" spc="5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63" y="6459949"/>
            <a:ext cx="2590800" cy="2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9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3113"/>
            <a:ext cx="2590800" cy="2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17247" y="634425"/>
            <a:ext cx="3514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Research Areas /1</a:t>
            </a:r>
            <a:endParaRPr lang="en-US" sz="32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381000" y="1371600"/>
            <a:ext cx="8382000" cy="495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STRUCTURES AND SYSTEMS (</a:t>
            </a: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NANO-MAGNETISM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Spin Valves	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/Ta/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NiFe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IrMn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CoFe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CoFeB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Barrier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(0.8 – 1.5nm)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CoFeB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/Ta/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/Au 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/Ta/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IrMn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CoFeB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Barrier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(0.8 – 1.5nm)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CoFeB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/Ta/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/Au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 Bias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Seed-Layer/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IrMn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Interface-Modification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CoFe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/Ta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Seed-Layer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IrMn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CoFe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Magnetoresistance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Random Access Memory (MRAM), Read Heads and Position sensors 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Giant&amp;Tunnel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Magnetoresistance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(GMR&amp;TMR) 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Resistance-Area Product (RA)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Thermal Stability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3400"/>
            <a:ext cx="8459788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Sputter Deposition Conditions and Parameters for Simple Spin Valve Sensors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0825" y="1700213"/>
            <a:ext cx="4968875" cy="4483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tr-TR">
                <a:solidFill>
                  <a:srgbClr val="00FF00"/>
                </a:solidFill>
              </a:rPr>
              <a:t>Base Pressure (Torr)</a:t>
            </a:r>
          </a:p>
          <a:p>
            <a:pPr>
              <a:buFontTx/>
              <a:buAutoNum type="arabicPeriod"/>
            </a:pPr>
            <a:r>
              <a:rPr lang="tr-TR">
                <a:solidFill>
                  <a:srgbClr val="00FF00"/>
                </a:solidFill>
              </a:rPr>
              <a:t>Deposition Pressure (mTorr)</a:t>
            </a:r>
          </a:p>
          <a:p>
            <a:pPr>
              <a:buFontTx/>
              <a:buAutoNum type="arabicPeriod"/>
            </a:pPr>
            <a:r>
              <a:rPr lang="tr-TR"/>
              <a:t>Deposition Flow (Ar-sccm)</a:t>
            </a:r>
          </a:p>
          <a:p>
            <a:pPr>
              <a:buFontTx/>
              <a:buAutoNum type="arabicPeriod"/>
            </a:pPr>
            <a:r>
              <a:rPr lang="tr-TR">
                <a:solidFill>
                  <a:srgbClr val="00FF00"/>
                </a:solidFill>
              </a:rPr>
              <a:t>Deposition Power (Watt) </a:t>
            </a:r>
          </a:p>
          <a:p>
            <a:pPr>
              <a:buFontTx/>
              <a:buAutoNum type="arabicPeriod"/>
            </a:pPr>
            <a:r>
              <a:rPr lang="tr-TR"/>
              <a:t>Partial Pressures (Ar-O</a:t>
            </a:r>
            <a:r>
              <a:rPr lang="tr-TR" baseline="-25000"/>
              <a:t>2</a:t>
            </a:r>
            <a:r>
              <a:rPr lang="tr-TR"/>
              <a:t>-N</a:t>
            </a:r>
            <a:r>
              <a:rPr lang="tr-TR" baseline="-25000"/>
              <a:t>2</a:t>
            </a:r>
            <a:r>
              <a:rPr lang="tr-TR"/>
              <a:t>)</a:t>
            </a:r>
          </a:p>
          <a:p>
            <a:pPr>
              <a:buFontTx/>
              <a:buAutoNum type="arabicPeriod"/>
            </a:pPr>
            <a:r>
              <a:rPr lang="tr-TR">
                <a:solidFill>
                  <a:srgbClr val="00FF00"/>
                </a:solidFill>
              </a:rPr>
              <a:t>Working Distance (h)</a:t>
            </a:r>
          </a:p>
          <a:p>
            <a:pPr>
              <a:buFontTx/>
              <a:buAutoNum type="arabicPeriod"/>
            </a:pPr>
            <a:r>
              <a:rPr lang="tr-TR">
                <a:solidFill>
                  <a:srgbClr val="00FF00"/>
                </a:solidFill>
              </a:rPr>
              <a:t>Working Angle (</a:t>
            </a:r>
            <a:r>
              <a:rPr lang="el-GR">
                <a:solidFill>
                  <a:srgbClr val="00FF00"/>
                </a:solidFill>
                <a:cs typeface="Times New Roman" pitchFamily="18" charset="0"/>
              </a:rPr>
              <a:t>Φ</a:t>
            </a:r>
            <a:r>
              <a:rPr lang="tr-TR">
                <a:solidFill>
                  <a:srgbClr val="00FF00"/>
                </a:solidFill>
                <a:cs typeface="Times New Roman" pitchFamily="18" charset="0"/>
              </a:rPr>
              <a:t>)</a:t>
            </a:r>
          </a:p>
          <a:p>
            <a:pPr>
              <a:buFontTx/>
              <a:buAutoNum type="arabicPeriod"/>
            </a:pPr>
            <a:r>
              <a:rPr lang="tr-TR">
                <a:cs typeface="Times New Roman" pitchFamily="18" charset="0"/>
              </a:rPr>
              <a:t>Depositiın rate (nm/s)</a:t>
            </a:r>
          </a:p>
          <a:p>
            <a:pPr>
              <a:buFontTx/>
              <a:buAutoNum type="arabicPeriod"/>
            </a:pPr>
            <a:r>
              <a:rPr lang="tr-TR">
                <a:solidFill>
                  <a:srgbClr val="00FF00"/>
                </a:solidFill>
                <a:cs typeface="Times New Roman" pitchFamily="18" charset="0"/>
              </a:rPr>
              <a:t>Uniformity (h, r)</a:t>
            </a:r>
            <a:endParaRPr lang="el-GR">
              <a:solidFill>
                <a:srgbClr val="00FF00"/>
              </a:solidFill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tr-TR">
                <a:solidFill>
                  <a:srgbClr val="00FF00"/>
                </a:solidFill>
              </a:rPr>
              <a:t>Rotation Speed of Substrate (rpm) </a:t>
            </a:r>
          </a:p>
          <a:p>
            <a:pPr>
              <a:buFontTx/>
              <a:buAutoNum type="arabicPeriod"/>
            </a:pPr>
            <a:r>
              <a:rPr lang="tr-TR">
                <a:solidFill>
                  <a:srgbClr val="00FF00"/>
                </a:solidFill>
              </a:rPr>
              <a:t>Substrate Temperature (</a:t>
            </a:r>
            <a:r>
              <a:rPr lang="en-US">
                <a:solidFill>
                  <a:srgbClr val="00FF00"/>
                </a:solidFill>
                <a:cs typeface="Times New Roman" pitchFamily="18" charset="0"/>
              </a:rPr>
              <a:t>°</a:t>
            </a:r>
            <a:r>
              <a:rPr lang="tr-TR">
                <a:solidFill>
                  <a:srgbClr val="00FF00"/>
                </a:solidFill>
                <a:cs typeface="Times New Roman" pitchFamily="18" charset="0"/>
              </a:rPr>
              <a:t>C)</a:t>
            </a:r>
            <a:endParaRPr lang="en-US">
              <a:solidFill>
                <a:srgbClr val="00FF00"/>
              </a:solidFill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tr-TR">
                <a:solidFill>
                  <a:srgbClr val="00FF00"/>
                </a:solidFill>
              </a:rPr>
              <a:t>Deposition Technique</a:t>
            </a:r>
            <a:endParaRPr lang="tr-TR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5435600" y="1724025"/>
            <a:ext cx="2058988" cy="2895600"/>
            <a:chOff x="671" y="980"/>
            <a:chExt cx="1297" cy="1824"/>
          </a:xfrm>
        </p:grpSpPr>
        <p:sp>
          <p:nvSpPr>
            <p:cNvPr id="25610" name="Rectangle 5"/>
            <p:cNvSpPr>
              <a:spLocks noChangeArrowheads="1"/>
            </p:cNvSpPr>
            <p:nvPr/>
          </p:nvSpPr>
          <p:spPr bwMode="auto">
            <a:xfrm>
              <a:off x="671" y="980"/>
              <a:ext cx="1297" cy="214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GB" sz="1400" b="1">
                  <a:latin typeface="Arial" charset="0"/>
                </a:rPr>
                <a:t>Cap Layer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25611" name="Rectangle 6"/>
            <p:cNvSpPr>
              <a:spLocks noChangeArrowheads="1"/>
            </p:cNvSpPr>
            <p:nvPr/>
          </p:nvSpPr>
          <p:spPr bwMode="auto">
            <a:xfrm>
              <a:off x="671" y="1261"/>
              <a:ext cx="1297" cy="214"/>
            </a:xfrm>
            <a:prstGeom prst="rect">
              <a:avLst/>
            </a:prstGeom>
            <a:solidFill>
              <a:srgbClr val="33CCFF"/>
            </a:solidFill>
            <a:ln w="9525">
              <a:miter lim="800000"/>
              <a:headEnd/>
              <a:tailEnd/>
            </a:ln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33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GB" sz="1400" b="1">
                  <a:latin typeface="Arial" charset="0"/>
                </a:rPr>
                <a:t>FreeLayer</a:t>
              </a:r>
              <a:r>
                <a:rPr lang="tr-TR" sz="1400" b="1">
                  <a:latin typeface="Arial" charset="0"/>
                </a:rPr>
                <a:t> (FM)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25612" name="Rectangle 7"/>
            <p:cNvSpPr>
              <a:spLocks noChangeArrowheads="1"/>
            </p:cNvSpPr>
            <p:nvPr/>
          </p:nvSpPr>
          <p:spPr bwMode="auto">
            <a:xfrm>
              <a:off x="671" y="1546"/>
              <a:ext cx="1297" cy="214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>
                  <a:latin typeface="Arial" charset="0"/>
                </a:rPr>
                <a:t>Cu, </a:t>
              </a:r>
              <a:r>
                <a:rPr lang="tr-TR" sz="1400" b="1">
                  <a:latin typeface="Arial" charset="0"/>
                </a:rPr>
                <a:t>Mg or </a:t>
              </a:r>
              <a:r>
                <a:rPr lang="en-US" sz="1400" b="1">
                  <a:latin typeface="Arial" charset="0"/>
                </a:rPr>
                <a:t>Al-Oxide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25613" name="Rectangle 8"/>
            <p:cNvSpPr>
              <a:spLocks noChangeArrowheads="1"/>
            </p:cNvSpPr>
            <p:nvPr/>
          </p:nvSpPr>
          <p:spPr bwMode="auto">
            <a:xfrm>
              <a:off x="671" y="1823"/>
              <a:ext cx="1297" cy="213"/>
            </a:xfrm>
            <a:prstGeom prst="rect">
              <a:avLst/>
            </a:prstGeom>
            <a:solidFill>
              <a:srgbClr val="CCECFF"/>
            </a:solidFill>
            <a:ln w="9525">
              <a:miter lim="800000"/>
              <a:headEnd/>
              <a:tailEnd/>
            </a:ln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tr-TR" sz="1400" b="1">
                  <a:latin typeface="Arial" charset="0"/>
                </a:rPr>
                <a:t>Pinning Layer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25614" name="Rectangle 9"/>
            <p:cNvSpPr>
              <a:spLocks noChangeArrowheads="1"/>
            </p:cNvSpPr>
            <p:nvPr/>
          </p:nvSpPr>
          <p:spPr bwMode="auto">
            <a:xfrm>
              <a:off x="671" y="2089"/>
              <a:ext cx="1297" cy="475"/>
            </a:xfrm>
            <a:prstGeom prst="rect">
              <a:avLst/>
            </a:prstGeom>
            <a:solidFill>
              <a:srgbClr val="FFCC66"/>
            </a:solidFill>
            <a:ln w="9525">
              <a:miter lim="800000"/>
              <a:headEnd/>
              <a:tailEnd/>
            </a:ln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GB" sz="1400" b="1">
                  <a:latin typeface="Arial" charset="0"/>
                </a:rPr>
                <a:t>AFM Layer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25615" name="Rectangle 10"/>
            <p:cNvSpPr>
              <a:spLocks noChangeArrowheads="1"/>
            </p:cNvSpPr>
            <p:nvPr/>
          </p:nvSpPr>
          <p:spPr bwMode="auto">
            <a:xfrm>
              <a:off x="671" y="2612"/>
              <a:ext cx="1297" cy="192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GB" sz="1400" b="1">
                  <a:latin typeface="Arial" charset="0"/>
                </a:rPr>
                <a:t>Under Layer</a:t>
              </a:r>
              <a:r>
                <a:rPr lang="tr-TR" sz="1400" b="1">
                  <a:latin typeface="Arial" charset="0"/>
                </a:rPr>
                <a:t>s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5364163" y="4819650"/>
            <a:ext cx="3359150" cy="1562100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u="sng" dirty="0">
                <a:solidFill>
                  <a:srgbClr val="CC0000"/>
                </a:solidFill>
              </a:rPr>
              <a:t>For each layer</a:t>
            </a:r>
          </a:p>
          <a:p>
            <a:r>
              <a:rPr lang="en-US" dirty="0">
                <a:solidFill>
                  <a:schemeClr val="bg1"/>
                </a:solidFill>
              </a:rPr>
              <a:t>6 – 9 Parameters </a:t>
            </a:r>
          </a:p>
          <a:p>
            <a:r>
              <a:rPr lang="en-US" b="1" u="sng" dirty="0">
                <a:solidFill>
                  <a:srgbClr val="CC0000"/>
                </a:solidFill>
              </a:rPr>
              <a:t>For a Simple Spin Valve</a:t>
            </a:r>
          </a:p>
          <a:p>
            <a:r>
              <a:rPr lang="en-US" b="1" dirty="0">
                <a:solidFill>
                  <a:schemeClr val="bg2"/>
                </a:solidFill>
              </a:rPr>
              <a:t>42 – 63 </a:t>
            </a:r>
            <a:r>
              <a:rPr lang="en-US" dirty="0">
                <a:solidFill>
                  <a:schemeClr val="bg2"/>
                </a:solidFill>
              </a:rPr>
              <a:t>Parameters</a:t>
            </a:r>
            <a:r>
              <a:rPr lang="tr-TR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7813675" y="2227263"/>
            <a:ext cx="1295400" cy="1219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tr-TR" sz="1800"/>
              <a:t>DC</a:t>
            </a:r>
          </a:p>
          <a:p>
            <a:pPr>
              <a:buFontTx/>
              <a:buChar char="•"/>
            </a:pPr>
            <a:r>
              <a:rPr lang="tr-TR" sz="1800"/>
              <a:t>DC-Pulsed</a:t>
            </a:r>
          </a:p>
          <a:p>
            <a:pPr>
              <a:buFontTx/>
              <a:buChar char="•"/>
            </a:pPr>
            <a:r>
              <a:rPr lang="tr-TR" sz="1800"/>
              <a:t>Reactive</a:t>
            </a:r>
          </a:p>
          <a:p>
            <a:pPr>
              <a:buFontTx/>
              <a:buChar char="•"/>
            </a:pPr>
            <a:r>
              <a:rPr lang="tr-TR" sz="1800"/>
              <a:t>RF</a:t>
            </a:r>
          </a:p>
        </p:txBody>
      </p:sp>
      <p:sp>
        <p:nvSpPr>
          <p:cNvPr id="25607" name="AutoShape 13"/>
          <p:cNvSpPr>
            <a:spLocks noChangeArrowheads="1"/>
          </p:cNvSpPr>
          <p:nvPr/>
        </p:nvSpPr>
        <p:spPr bwMode="auto">
          <a:xfrm>
            <a:off x="7524750" y="2732088"/>
            <a:ext cx="215900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7667625" y="3667125"/>
            <a:ext cx="1295400" cy="9445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tr-TR" sz="1800"/>
              <a:t>DC </a:t>
            </a:r>
          </a:p>
          <a:p>
            <a:pPr>
              <a:buFontTx/>
              <a:buChar char="•"/>
            </a:pPr>
            <a:r>
              <a:rPr lang="tr-TR" sz="1800"/>
              <a:t>DC-Pulsed</a:t>
            </a:r>
          </a:p>
          <a:p>
            <a:pPr>
              <a:buFontTx/>
              <a:buChar char="•"/>
            </a:pPr>
            <a:r>
              <a:rPr lang="tr-TR" sz="1800"/>
              <a:t>RF</a:t>
            </a:r>
          </a:p>
        </p:txBody>
      </p:sp>
      <p:sp>
        <p:nvSpPr>
          <p:cNvPr id="25609" name="Text Box 15"/>
          <p:cNvSpPr txBox="1">
            <a:spLocks noChangeArrowheads="1"/>
          </p:cNvSpPr>
          <p:nvPr/>
        </p:nvSpPr>
        <p:spPr bwMode="auto">
          <a:xfrm>
            <a:off x="7667625" y="1219200"/>
            <a:ext cx="1295400" cy="9445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tr-TR" sz="1800"/>
              <a:t>DC </a:t>
            </a:r>
          </a:p>
          <a:p>
            <a:pPr>
              <a:buFontTx/>
              <a:buChar char="•"/>
            </a:pPr>
            <a:r>
              <a:rPr lang="tr-TR" sz="1800"/>
              <a:t>DC-Pulsed</a:t>
            </a:r>
          </a:p>
          <a:p>
            <a:pPr>
              <a:buFontTx/>
              <a:buChar char="•"/>
            </a:pPr>
            <a:r>
              <a:rPr lang="tr-TR" sz="1800"/>
              <a:t>RF</a:t>
            </a:r>
          </a:p>
        </p:txBody>
      </p:sp>
      <p:sp>
        <p:nvSpPr>
          <p:cNvPr id="16" name="9 Altbilgi Yer Tutucusu"/>
          <p:cNvSpPr>
            <a:spLocks noGrp="1"/>
          </p:cNvSpPr>
          <p:nvPr>
            <p:ph type="ftr" sz="quarter" idx="11"/>
          </p:nvPr>
        </p:nvSpPr>
        <p:spPr bwMode="auto">
          <a:xfrm>
            <a:off x="2846063" y="6351564"/>
            <a:ext cx="45339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Advanced Thin Film Research Group</a:t>
            </a:r>
          </a:p>
        </p:txBody>
      </p:sp>
      <p:sp>
        <p:nvSpPr>
          <p:cNvPr id="17" name="44 Dikdörtgen"/>
          <p:cNvSpPr/>
          <p:nvPr/>
        </p:nvSpPr>
        <p:spPr>
          <a:xfrm>
            <a:off x="7374211" y="6381690"/>
            <a:ext cx="1160189" cy="40011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AU-TFG</a:t>
            </a:r>
            <a:endParaRPr lang="en-US" sz="2000" b="1" spc="5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63" y="6459949"/>
            <a:ext cx="2590800" cy="2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33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47 Grup"/>
          <p:cNvGrpSpPr>
            <a:grpSpLocks/>
          </p:cNvGrpSpPr>
          <p:nvPr/>
        </p:nvGrpSpPr>
        <p:grpSpPr bwMode="auto">
          <a:xfrm>
            <a:off x="3851275" y="4221163"/>
            <a:ext cx="4929188" cy="2081212"/>
            <a:chOff x="3857620" y="4071942"/>
            <a:chExt cx="4929222" cy="2081908"/>
          </a:xfrm>
        </p:grpSpPr>
        <p:pic>
          <p:nvPicPr>
            <p:cNvPr id="17473" name="Picture 1" descr="D:\Seminer Sunusu\gifgmr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0" y="4071942"/>
              <a:ext cx="4929222" cy="208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4" name="49 Metin kutusu"/>
            <p:cNvSpPr txBox="1">
              <a:spLocks noChangeArrowheads="1"/>
            </p:cNvSpPr>
            <p:nvPr/>
          </p:nvSpPr>
          <p:spPr bwMode="auto">
            <a:xfrm>
              <a:off x="4143372" y="4143380"/>
              <a:ext cx="132940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smtClean="0">
                  <a:latin typeface="Calibri" pitchFamily="34" charset="0"/>
                </a:rPr>
                <a:t>sıkıştırılmış tabaka</a:t>
              </a:r>
            </a:p>
            <a:p>
              <a:pPr eaLnBrk="1" hangingPunct="1"/>
              <a:r>
                <a:rPr lang="en-US" sz="1200" smtClean="0">
                  <a:latin typeface="Calibri" pitchFamily="34" charset="0"/>
                </a:rPr>
                <a:t>ayırıcı tabaka</a:t>
              </a:r>
            </a:p>
            <a:p>
              <a:pPr eaLnBrk="1" hangingPunct="1"/>
              <a:r>
                <a:rPr lang="en-US" sz="1200" smtClean="0">
                  <a:latin typeface="Calibri" pitchFamily="34" charset="0"/>
                </a:rPr>
                <a:t>serbest tabaka</a:t>
              </a:r>
            </a:p>
            <a:p>
              <a:pPr eaLnBrk="1" hangingPunct="1"/>
              <a:r>
                <a:rPr lang="en-US" sz="1200" smtClean="0">
                  <a:latin typeface="Calibri" pitchFamily="34" charset="0"/>
                </a:rPr>
                <a:t>bit</a:t>
              </a:r>
              <a:endParaRPr lang="en-US" sz="1200">
                <a:latin typeface="Calibri" pitchFamily="34" charset="0"/>
              </a:endParaRPr>
            </a:p>
          </p:txBody>
        </p:sp>
      </p:grpSp>
      <p:graphicFrame>
        <p:nvGraphicFramePr>
          <p:cNvPr id="115" name="11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7465784"/>
              </p:ext>
            </p:extLst>
          </p:nvPr>
        </p:nvGraphicFramePr>
        <p:xfrm>
          <a:off x="3635375" y="1628775"/>
          <a:ext cx="5400676" cy="210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38"/>
                <a:gridCol w="2700338"/>
              </a:tblGrid>
              <a:tr h="365815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GMR</a:t>
                      </a:r>
                      <a:endParaRPr lang="tr-TR" sz="1800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TMR</a:t>
                      </a:r>
                      <a:endParaRPr lang="tr-TR" sz="1800" dirty="0"/>
                    </a:p>
                  </a:txBody>
                  <a:tcPr marL="91441" marR="91441" marT="45727" marB="45727"/>
                </a:tc>
              </a:tr>
              <a:tr h="365815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- Cu (CIP) , </a:t>
                      </a:r>
                      <a:r>
                        <a:rPr lang="en-US" sz="1800" noProof="0" dirty="0" err="1" smtClean="0"/>
                        <a:t>CuOx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baseline="0" noProof="0" dirty="0" smtClean="0"/>
                        <a:t>(CPP)</a:t>
                      </a:r>
                      <a:endParaRPr lang="en-US" sz="1800" noProof="0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- AlO</a:t>
                      </a:r>
                      <a:r>
                        <a:rPr lang="en-US" sz="1800" baseline="-25000" noProof="0" smtClean="0"/>
                        <a:t>x</a:t>
                      </a:r>
                      <a:r>
                        <a:rPr lang="en-US" sz="1800" baseline="0" noProof="0" smtClean="0"/>
                        <a:t> veya MgO (CPP)</a:t>
                      </a:r>
                      <a:endParaRPr lang="en-US" sz="1800" noProof="0"/>
                    </a:p>
                  </a:txBody>
                  <a:tcPr marL="91441" marR="91441" marT="45727" marB="45727"/>
                </a:tc>
              </a:tr>
              <a:tr h="640177"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- Spin dependent scattering</a:t>
                      </a:r>
                      <a:endParaRPr lang="en-US" sz="1800" noProof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800" noProof="0" dirty="0" smtClean="0"/>
                        <a:t> Polarization Difference between electrodes</a:t>
                      </a:r>
                      <a:endParaRPr lang="en-US" sz="1800" noProof="0" dirty="0"/>
                    </a:p>
                  </a:txBody>
                  <a:tcPr marL="91441" marR="91441" marT="45727" marB="45727"/>
                </a:tc>
              </a:tr>
              <a:tr h="365815"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- ≈ % 15 MR [1]</a:t>
                      </a:r>
                      <a:endParaRPr lang="en-US" sz="1800" noProof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- ≈ % 600 MR [2]</a:t>
                      </a:r>
                      <a:endParaRPr lang="en-US" sz="1800" noProof="0" dirty="0"/>
                    </a:p>
                  </a:txBody>
                  <a:tcPr marL="91441" marR="91441" marT="45727" marB="45727"/>
                </a:tc>
              </a:tr>
              <a:tr h="365815">
                <a:tc grid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MR (%)</a:t>
                      </a:r>
                      <a:r>
                        <a:rPr lang="tr-TR" sz="1800" baseline="0" dirty="0" smtClean="0"/>
                        <a:t> = (</a:t>
                      </a:r>
                      <a:r>
                        <a:rPr lang="el-GR" sz="1800" baseline="0" dirty="0" smtClean="0"/>
                        <a:t>ρ</a:t>
                      </a:r>
                      <a:r>
                        <a:rPr lang="tr-TR" sz="1800" baseline="-25000" dirty="0" smtClean="0"/>
                        <a:t>AP</a:t>
                      </a:r>
                      <a:r>
                        <a:rPr lang="tr-TR" sz="1800" baseline="0" dirty="0" smtClean="0"/>
                        <a:t> – </a:t>
                      </a:r>
                      <a:r>
                        <a:rPr lang="el-GR" sz="1800" baseline="0" dirty="0" smtClean="0"/>
                        <a:t>ρ</a:t>
                      </a:r>
                      <a:r>
                        <a:rPr lang="tr-TR" sz="1800" baseline="-25000" dirty="0" smtClean="0"/>
                        <a:t>P</a:t>
                      </a:r>
                      <a:r>
                        <a:rPr lang="tr-TR" sz="1800" baseline="0" dirty="0" smtClean="0"/>
                        <a:t>) / </a:t>
                      </a:r>
                      <a:r>
                        <a:rPr lang="el-GR" sz="1800" baseline="0" dirty="0" smtClean="0"/>
                        <a:t>ρ</a:t>
                      </a:r>
                      <a:r>
                        <a:rPr lang="tr-TR" sz="1800" baseline="-25000" dirty="0" smtClean="0"/>
                        <a:t>P</a:t>
                      </a:r>
                      <a:r>
                        <a:rPr lang="tr-TR" sz="1800" baseline="0" dirty="0" smtClean="0"/>
                        <a:t> </a:t>
                      </a:r>
                      <a:endParaRPr lang="tr-TR" sz="1800" dirty="0"/>
                    </a:p>
                  </a:txBody>
                  <a:tcPr marL="91441" marR="91441" marT="45727" marB="45727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8 Düz Bağlayıcı"/>
          <p:cNvCxnSpPr/>
          <p:nvPr/>
        </p:nvCxnSpPr>
        <p:spPr>
          <a:xfrm>
            <a:off x="142875" y="1571625"/>
            <a:ext cx="8856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Düz Bağlayıcı"/>
          <p:cNvCxnSpPr/>
          <p:nvPr/>
        </p:nvCxnSpPr>
        <p:spPr>
          <a:xfrm>
            <a:off x="144463" y="6300788"/>
            <a:ext cx="88550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110 Düz Ok Bağlayıcısı"/>
          <p:cNvCxnSpPr/>
          <p:nvPr/>
        </p:nvCxnSpPr>
        <p:spPr>
          <a:xfrm>
            <a:off x="2411413" y="3789363"/>
            <a:ext cx="642937" cy="1587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111 Düz Ok Bağlayıcısı"/>
          <p:cNvCxnSpPr/>
          <p:nvPr/>
        </p:nvCxnSpPr>
        <p:spPr>
          <a:xfrm>
            <a:off x="2411413" y="4076700"/>
            <a:ext cx="642937" cy="1588"/>
          </a:xfrm>
          <a:prstGeom prst="straightConnector1">
            <a:avLst/>
          </a:prstGeom>
          <a:ln>
            <a:headEnd type="triangle" w="lg" len="med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112 Düz Ok Bağlayıcısı"/>
          <p:cNvCxnSpPr/>
          <p:nvPr/>
        </p:nvCxnSpPr>
        <p:spPr>
          <a:xfrm>
            <a:off x="2411413" y="3284538"/>
            <a:ext cx="642937" cy="1587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113 Düz Ok Bağlayıcısı"/>
          <p:cNvCxnSpPr/>
          <p:nvPr/>
        </p:nvCxnSpPr>
        <p:spPr>
          <a:xfrm>
            <a:off x="2411413" y="2565400"/>
            <a:ext cx="642937" cy="1588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40 Metin kutusu"/>
          <p:cNvSpPr txBox="1"/>
          <p:nvPr/>
        </p:nvSpPr>
        <p:spPr>
          <a:xfrm>
            <a:off x="228600" y="609600"/>
            <a:ext cx="864399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150" smtClean="0">
                <a:ln w="11430"/>
                <a:solidFill>
                  <a:srgbClr val="00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Spin Valve Systems (GMR&amp;TMR) for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150" smtClean="0">
                <a:ln w="11430"/>
                <a:solidFill>
                  <a:srgbClr val="00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Terabyte Memories in Smart-Electronics</a:t>
            </a:r>
            <a:endParaRPr lang="en-US" sz="2800" b="1" spc="150">
              <a:ln w="11430"/>
              <a:solidFill>
                <a:srgbClr val="0033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41 Şeritli Sağ Ok"/>
          <p:cNvSpPr/>
          <p:nvPr/>
        </p:nvSpPr>
        <p:spPr>
          <a:xfrm>
            <a:off x="2411413" y="2781300"/>
            <a:ext cx="792162" cy="28733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48" name="43 Metin kutusu"/>
          <p:cNvSpPr txBox="1">
            <a:spLocks noChangeArrowheads="1"/>
          </p:cNvSpPr>
          <p:nvPr/>
        </p:nvSpPr>
        <p:spPr bwMode="auto">
          <a:xfrm>
            <a:off x="5229225" y="3789363"/>
            <a:ext cx="3879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FF0000"/>
                </a:solidFill>
                <a:latin typeface="Calibri" pitchFamily="34" charset="0"/>
              </a:rPr>
              <a:t>[1] S. Jo, M. A. Seigler, </a:t>
            </a:r>
            <a:r>
              <a:rPr lang="en-US" sz="1100" i="1" smtClean="0">
                <a:solidFill>
                  <a:srgbClr val="FF0000"/>
                </a:solidFill>
                <a:latin typeface="Calibri" pitchFamily="34" charset="0"/>
              </a:rPr>
              <a:t>J. Magn. Magn. Mater</a:t>
            </a:r>
            <a:r>
              <a:rPr lang="en-US" sz="1100" smtClean="0">
                <a:solidFill>
                  <a:srgbClr val="FF0000"/>
                </a:solidFill>
                <a:latin typeface="Calibri" pitchFamily="34" charset="0"/>
              </a:rPr>
              <a:t>., 316, 93-97 (2007)</a:t>
            </a:r>
          </a:p>
          <a:p>
            <a:pPr eaLnBrk="1" hangingPunct="1"/>
            <a:r>
              <a:rPr lang="en-US" sz="1100" smtClean="0">
                <a:solidFill>
                  <a:srgbClr val="FF0000"/>
                </a:solidFill>
                <a:latin typeface="Calibri" pitchFamily="34" charset="0"/>
              </a:rPr>
              <a:t>[2] Ikeda et al., </a:t>
            </a:r>
            <a:r>
              <a:rPr lang="en-US" sz="1100" i="1" smtClean="0">
                <a:solidFill>
                  <a:srgbClr val="FF0000"/>
                </a:solidFill>
                <a:latin typeface="Calibri" pitchFamily="34" charset="0"/>
              </a:rPr>
              <a:t>Appl. Phys. Lett.</a:t>
            </a:r>
            <a:r>
              <a:rPr lang="en-US" sz="1100" smtClean="0">
                <a:solidFill>
                  <a:srgbClr val="FF0000"/>
                </a:solidFill>
                <a:latin typeface="Calibri" pitchFamily="34" charset="0"/>
              </a:rPr>
              <a:t>, 93, 082508 (2008)</a:t>
            </a:r>
            <a:endParaRPr lang="en-US" sz="11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49" name="45 Metin kutusu"/>
          <p:cNvSpPr txBox="1">
            <a:spLocks noChangeArrowheads="1"/>
          </p:cNvSpPr>
          <p:nvPr/>
        </p:nvSpPr>
        <p:spPr bwMode="auto">
          <a:xfrm>
            <a:off x="3851275" y="6021388"/>
            <a:ext cx="3175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FF0000"/>
                </a:solidFill>
                <a:latin typeface="Calibri" pitchFamily="34" charset="0"/>
              </a:rPr>
              <a:t>* http://www.research.ibm.com/research/gmr.html</a:t>
            </a:r>
            <a:endParaRPr lang="en-US" sz="11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50" name="107 Metin kutusu"/>
          <p:cNvSpPr txBox="1">
            <a:spLocks noChangeArrowheads="1"/>
          </p:cNvSpPr>
          <p:nvPr/>
        </p:nvSpPr>
        <p:spPr bwMode="auto">
          <a:xfrm>
            <a:off x="2268538" y="5013325"/>
            <a:ext cx="1665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smtClean="0">
              <a:latin typeface="Calibri" pitchFamily="34" charset="0"/>
            </a:endParaRPr>
          </a:p>
          <a:p>
            <a:pPr eaLnBrk="1" hangingPunct="1"/>
            <a:r>
              <a:rPr lang="en-US" sz="1600" b="1" smtClean="0">
                <a:latin typeface="Calibri" pitchFamily="34" charset="0"/>
              </a:rPr>
              <a:t>Ta /Ru/Ta (35nm)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7451" name="107 Metin kutusu"/>
          <p:cNvSpPr txBox="1">
            <a:spLocks noChangeArrowheads="1"/>
          </p:cNvSpPr>
          <p:nvPr/>
        </p:nvSpPr>
        <p:spPr bwMode="auto">
          <a:xfrm>
            <a:off x="2339975" y="4365625"/>
            <a:ext cx="111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smtClean="0">
              <a:latin typeface="Calibri" pitchFamily="34" charset="0"/>
            </a:endParaRPr>
          </a:p>
          <a:p>
            <a:pPr eaLnBrk="1" hangingPunct="1"/>
            <a:r>
              <a:rPr lang="en-US" sz="1600" b="1" smtClean="0">
                <a:latin typeface="Calibri" pitchFamily="34" charset="0"/>
              </a:rPr>
              <a:t>NiFe (8nm)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7452" name="107 Metin kutusu"/>
          <p:cNvSpPr txBox="1">
            <a:spLocks noChangeArrowheads="1"/>
          </p:cNvSpPr>
          <p:nvPr/>
        </p:nvSpPr>
        <p:spPr bwMode="auto">
          <a:xfrm>
            <a:off x="3132138" y="3644900"/>
            <a:ext cx="207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smtClean="0">
              <a:latin typeface="Calibri" pitchFamily="34" charset="0"/>
            </a:endParaRPr>
          </a:p>
          <a:p>
            <a:pPr eaLnBrk="1" hangingPunct="1"/>
            <a:r>
              <a:rPr lang="en-US" sz="1600" b="1" smtClean="0">
                <a:latin typeface="Calibri" pitchFamily="34" charset="0"/>
              </a:rPr>
              <a:t>IrMn/CoFe/Ru (13nm)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7453" name="107 Metin kutusu"/>
          <p:cNvSpPr txBox="1">
            <a:spLocks noChangeArrowheads="1"/>
          </p:cNvSpPr>
          <p:nvPr/>
        </p:nvSpPr>
        <p:spPr bwMode="auto">
          <a:xfrm>
            <a:off x="2339975" y="3060700"/>
            <a:ext cx="127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smtClean="0">
              <a:latin typeface="Calibri" pitchFamily="34" charset="0"/>
            </a:endParaRPr>
          </a:p>
          <a:p>
            <a:pPr eaLnBrk="1" hangingPunct="1"/>
            <a:r>
              <a:rPr lang="en-US" sz="1600" b="1" smtClean="0">
                <a:latin typeface="Calibri" pitchFamily="34" charset="0"/>
              </a:rPr>
              <a:t>CoFeB (2nm)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7454" name="107 Metin kutusu"/>
          <p:cNvSpPr txBox="1">
            <a:spLocks noChangeArrowheads="1"/>
          </p:cNvSpPr>
          <p:nvPr/>
        </p:nvSpPr>
        <p:spPr bwMode="auto">
          <a:xfrm>
            <a:off x="2339975" y="1989138"/>
            <a:ext cx="127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smtClean="0">
              <a:latin typeface="Calibri" pitchFamily="34" charset="0"/>
            </a:endParaRPr>
          </a:p>
          <a:p>
            <a:pPr eaLnBrk="1" hangingPunct="1"/>
            <a:r>
              <a:rPr lang="en-US" sz="1600" b="1" smtClean="0">
                <a:latin typeface="Calibri" pitchFamily="34" charset="0"/>
              </a:rPr>
              <a:t>CoFeB (2nm)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7455" name="107 Metin kutusu"/>
          <p:cNvSpPr txBox="1">
            <a:spLocks noChangeArrowheads="1"/>
          </p:cNvSpPr>
          <p:nvPr/>
        </p:nvSpPr>
        <p:spPr bwMode="auto">
          <a:xfrm>
            <a:off x="2289175" y="1844675"/>
            <a:ext cx="134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smtClean="0">
                <a:latin typeface="Calibri" pitchFamily="34" charset="0"/>
              </a:rPr>
              <a:t>Ta/Au (15nm)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9" name="9 Altbilgi Yer Tutucusu"/>
          <p:cNvSpPr>
            <a:spLocks noGrp="1"/>
          </p:cNvSpPr>
          <p:nvPr>
            <p:ph type="ftr" sz="quarter" idx="11"/>
          </p:nvPr>
        </p:nvSpPr>
        <p:spPr bwMode="auto">
          <a:xfrm>
            <a:off x="2846063" y="6351564"/>
            <a:ext cx="45339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tx1"/>
                </a:solidFill>
              </a:rPr>
              <a:t>Advanced Thin Film Research Group</a:t>
            </a:r>
          </a:p>
        </p:txBody>
      </p:sp>
      <p:sp>
        <p:nvSpPr>
          <p:cNvPr id="50" name="44 Dikdörtgen"/>
          <p:cNvSpPr/>
          <p:nvPr/>
        </p:nvSpPr>
        <p:spPr>
          <a:xfrm>
            <a:off x="7374211" y="6381690"/>
            <a:ext cx="1160189" cy="40011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AU-TFG</a:t>
            </a:r>
            <a:endParaRPr lang="en-US" sz="2000" b="1" spc="5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63" y="6459949"/>
            <a:ext cx="2590800" cy="2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741363" y="5535613"/>
            <a:ext cx="1590675" cy="630237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>
                <a:lumMod val="50000"/>
              </a:schemeClr>
            </a:extrusionClr>
          </a:sp3d>
        </p:spPr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1" name="39 Metin kutusu"/>
          <p:cNvSpPr txBox="1">
            <a:spLocks noChangeArrowheads="1"/>
          </p:cNvSpPr>
          <p:nvPr/>
        </p:nvSpPr>
        <p:spPr bwMode="auto">
          <a:xfrm>
            <a:off x="1116328" y="5661025"/>
            <a:ext cx="9915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smtClean="0">
                <a:latin typeface="Calibri" pitchFamily="34" charset="0"/>
              </a:rPr>
              <a:t>Substrate</a:t>
            </a:r>
            <a:endParaRPr lang="en-US" sz="1600" b="1">
              <a:latin typeface="Calibri" pitchFamily="34" charset="0"/>
            </a:endParaRPr>
          </a:p>
        </p:txBody>
      </p:sp>
      <p:grpSp>
        <p:nvGrpSpPr>
          <p:cNvPr id="52" name="108 Grup"/>
          <p:cNvGrpSpPr>
            <a:grpSpLocks/>
          </p:cNvGrpSpPr>
          <p:nvPr/>
        </p:nvGrpSpPr>
        <p:grpSpPr bwMode="auto">
          <a:xfrm>
            <a:off x="500063" y="1484313"/>
            <a:ext cx="1859595" cy="4175148"/>
            <a:chOff x="568657" y="1785925"/>
            <a:chExt cx="1860203" cy="4175339"/>
          </a:xfrm>
        </p:grpSpPr>
        <p:grpSp>
          <p:nvGrpSpPr>
            <p:cNvPr id="53" name="Group 1"/>
            <p:cNvGrpSpPr>
              <a:grpSpLocks noChangeAspect="1"/>
            </p:cNvGrpSpPr>
            <p:nvPr/>
          </p:nvGrpSpPr>
          <p:grpSpPr bwMode="auto">
            <a:xfrm>
              <a:off x="568657" y="1785925"/>
              <a:ext cx="1860203" cy="4143405"/>
              <a:chOff x="2887" y="2150"/>
              <a:chExt cx="1459" cy="3249"/>
            </a:xfrm>
          </p:grpSpPr>
          <p:sp>
            <p:nvSpPr>
              <p:cNvPr id="61" name="AutoShape 30"/>
              <p:cNvSpPr>
                <a:spLocks noChangeAspect="1" noChangeArrowheads="1" noTextEdit="1"/>
              </p:cNvSpPr>
              <p:nvPr/>
            </p:nvSpPr>
            <p:spPr bwMode="auto">
              <a:xfrm>
                <a:off x="2887" y="2150"/>
                <a:ext cx="1459" cy="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15"/>
              <p:cNvGrpSpPr>
                <a:grpSpLocks/>
              </p:cNvGrpSpPr>
              <p:nvPr/>
            </p:nvGrpSpPr>
            <p:grpSpPr bwMode="auto">
              <a:xfrm>
                <a:off x="3077" y="2405"/>
                <a:ext cx="1249" cy="2958"/>
                <a:chOff x="3507" y="2381"/>
                <a:chExt cx="1022" cy="2723"/>
              </a:xfrm>
            </p:grpSpPr>
            <p:sp>
              <p:nvSpPr>
                <p:cNvPr id="63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6" y="4650"/>
                  <a:ext cx="1021" cy="45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1">
                      <a:lumMod val="60000"/>
                      <a:lumOff val="40000"/>
                    </a:schemeClr>
                  </a:extrusionClr>
                </a:sp3d>
              </p:spPr>
              <p:txBody>
                <a:bodyPr>
                  <a:flatTx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7" y="4196"/>
                  <a:ext cx="1021" cy="45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5">
                      <a:lumMod val="60000"/>
                      <a:lumOff val="40000"/>
                    </a:schemeClr>
                  </a:extrusionClr>
                </a:sp3d>
              </p:spPr>
              <p:txBody>
                <a:bodyPr>
                  <a:flatTx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Rectangle 21"/>
                <p:cNvSpPr>
                  <a:spLocks noChangeArrowheads="1"/>
                </p:cNvSpPr>
                <p:nvPr/>
              </p:nvSpPr>
              <p:spPr bwMode="auto">
                <a:xfrm>
                  <a:off x="3508" y="3628"/>
                  <a:ext cx="1021" cy="567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000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66" name="Rectangle 20"/>
                <p:cNvSpPr>
                  <a:spLocks noChangeArrowheads="1"/>
                </p:cNvSpPr>
                <p:nvPr/>
              </p:nvSpPr>
              <p:spPr bwMode="auto">
                <a:xfrm>
                  <a:off x="3508" y="3345"/>
                  <a:ext cx="1021" cy="28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67" name="Rectangle 19"/>
                <p:cNvSpPr>
                  <a:spLocks noChangeArrowheads="1"/>
                </p:cNvSpPr>
                <p:nvPr/>
              </p:nvSpPr>
              <p:spPr bwMode="auto">
                <a:xfrm>
                  <a:off x="3508" y="3063"/>
                  <a:ext cx="1021" cy="283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EEECE1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68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8" y="2778"/>
                  <a:ext cx="1021" cy="283"/>
                </a:xfrm>
                <a:prstGeom prst="rect">
                  <a:avLst/>
                </a:prstGeom>
                <a:solidFill>
                  <a:srgbClr val="C0504D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504D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6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7" y="2381"/>
                  <a:ext cx="1021" cy="397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3">
                      <a:lumMod val="40000"/>
                      <a:lumOff val="60000"/>
                    </a:schemeClr>
                  </a:extrusionClr>
                </a:sp3d>
              </p:spPr>
              <p:txBody>
                <a:bodyPr>
                  <a:flatTx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54" name="101 Metin kutusu"/>
            <p:cNvSpPr txBox="1">
              <a:spLocks noChangeArrowheads="1"/>
            </p:cNvSpPr>
            <p:nvPr/>
          </p:nvSpPr>
          <p:spPr bwMode="auto">
            <a:xfrm>
              <a:off x="1108730" y="2216829"/>
              <a:ext cx="1007721" cy="3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Cap Layer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55" name="102 Metin kutusu"/>
            <p:cNvSpPr txBox="1">
              <a:spLocks noChangeArrowheads="1"/>
            </p:cNvSpPr>
            <p:nvPr/>
          </p:nvSpPr>
          <p:spPr bwMode="auto">
            <a:xfrm>
              <a:off x="1059354" y="2661818"/>
              <a:ext cx="1058328" cy="3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Free Layer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56" name="103 Metin kutusu"/>
            <p:cNvSpPr txBox="1">
              <a:spLocks noChangeArrowheads="1"/>
            </p:cNvSpPr>
            <p:nvPr/>
          </p:nvSpPr>
          <p:spPr bwMode="auto">
            <a:xfrm>
              <a:off x="983129" y="3098059"/>
              <a:ext cx="1277113" cy="3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Barrier Layer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57" name="104 Metin kutusu"/>
            <p:cNvSpPr txBox="1">
              <a:spLocks noChangeArrowheads="1"/>
            </p:cNvSpPr>
            <p:nvPr/>
          </p:nvSpPr>
          <p:spPr bwMode="auto">
            <a:xfrm>
              <a:off x="998633" y="3469442"/>
              <a:ext cx="1280320" cy="3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Pinned Layer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58" name="105 Metin kutusu"/>
            <p:cNvSpPr txBox="1">
              <a:spLocks noChangeArrowheads="1"/>
            </p:cNvSpPr>
            <p:nvPr/>
          </p:nvSpPr>
          <p:spPr bwMode="auto">
            <a:xfrm>
              <a:off x="953734" y="4019140"/>
              <a:ext cx="1325219" cy="58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Pinning Layer</a:t>
              </a:r>
            </a:p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 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59" name="106 Metin kutusu"/>
            <p:cNvSpPr txBox="1">
              <a:spLocks noChangeArrowheads="1"/>
            </p:cNvSpPr>
            <p:nvPr/>
          </p:nvSpPr>
          <p:spPr bwMode="auto">
            <a:xfrm>
              <a:off x="1107481" y="4730297"/>
              <a:ext cx="1100726" cy="58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Seed Layer</a:t>
              </a:r>
            </a:p>
            <a:p>
              <a:pPr eaLnBrk="1" hangingPunct="1"/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60" name="107 Metin kutusu"/>
            <p:cNvSpPr txBox="1">
              <a:spLocks noChangeArrowheads="1"/>
            </p:cNvSpPr>
            <p:nvPr/>
          </p:nvSpPr>
          <p:spPr bwMode="auto">
            <a:xfrm>
              <a:off x="1061555" y="5376462"/>
              <a:ext cx="1217398" cy="58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smtClean="0">
                  <a:latin typeface="Calibri" pitchFamily="34" charset="0"/>
                </a:rPr>
                <a:t>Buffer Layer</a:t>
              </a:r>
            </a:p>
            <a:p>
              <a:pPr eaLnBrk="1" hangingPunct="1"/>
              <a:endParaRPr lang="en-US" sz="1600" b="1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06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2144" y="634425"/>
            <a:ext cx="4505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Research Highlights /1</a:t>
            </a:r>
            <a:endParaRPr lang="en-US" sz="3200" b="1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471160" y="1295400"/>
          <a:ext cx="3383280" cy="2590800"/>
        </p:xfrm>
        <a:graphic>
          <a:graphicData uri="http://schemas.openxmlformats.org/presentationml/2006/ole">
            <p:oleObj spid="_x0000_s4218" name="Graph" r:id="rId3" imgW="3825850" imgH="2926080" progId="">
              <p:embed/>
            </p:oleObj>
          </a:graphicData>
        </a:graphic>
      </p:graphicFrame>
      <p:sp>
        <p:nvSpPr>
          <p:cNvPr id="5" name="7 Metin kutusu"/>
          <p:cNvSpPr txBox="1"/>
          <p:nvPr/>
        </p:nvSpPr>
        <p:spPr>
          <a:xfrm>
            <a:off x="5715000" y="1066800"/>
            <a:ext cx="297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Small-Angle X-Ray Diffraction </a:t>
            </a:r>
            <a:endParaRPr lang="en-US" dirty="0"/>
          </a:p>
        </p:txBody>
      </p:sp>
      <p:grpSp>
        <p:nvGrpSpPr>
          <p:cNvPr id="6" name="40 Grup"/>
          <p:cNvGrpSpPr>
            <a:grpSpLocks noChangeAspect="1"/>
          </p:cNvGrpSpPr>
          <p:nvPr/>
        </p:nvGrpSpPr>
        <p:grpSpPr>
          <a:xfrm>
            <a:off x="533400" y="4072280"/>
            <a:ext cx="3657600" cy="2633794"/>
            <a:chOff x="228600" y="3502105"/>
            <a:chExt cx="4343400" cy="3127631"/>
          </a:xfrm>
        </p:grpSpPr>
        <p:graphicFrame>
          <p:nvGraphicFramePr>
            <p:cNvPr id="7" name="Object 25"/>
            <p:cNvGraphicFramePr>
              <a:graphicFrameLocks noChangeAspect="1"/>
            </p:cNvGraphicFramePr>
            <p:nvPr/>
          </p:nvGraphicFramePr>
          <p:xfrm>
            <a:off x="228600" y="3502105"/>
            <a:ext cx="4343400" cy="3127631"/>
          </p:xfrm>
          <a:graphic>
            <a:graphicData uri="http://schemas.openxmlformats.org/presentationml/2006/ole">
              <p:oleObj spid="_x0000_s4219" name="Graph" r:id="rId4" imgW="4153814" imgH="2901696" progId="">
                <p:embed/>
              </p:oleObj>
            </a:graphicData>
          </a:graphic>
        </p:graphicFrame>
        <p:grpSp>
          <p:nvGrpSpPr>
            <p:cNvPr id="8" name="33 Grup"/>
            <p:cNvGrpSpPr/>
            <p:nvPr/>
          </p:nvGrpSpPr>
          <p:grpSpPr>
            <a:xfrm>
              <a:off x="990600" y="3657596"/>
              <a:ext cx="914400" cy="1066799"/>
              <a:chOff x="2209800" y="2133598"/>
              <a:chExt cx="1447800" cy="1485902"/>
            </a:xfrm>
          </p:grpSpPr>
          <p:sp>
            <p:nvSpPr>
              <p:cNvPr id="9" name="29 Dikdörtgen"/>
              <p:cNvSpPr/>
              <p:nvPr/>
            </p:nvSpPr>
            <p:spPr>
              <a:xfrm>
                <a:off x="2209800" y="3238500"/>
                <a:ext cx="14478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>
                    <a:solidFill>
                      <a:schemeClr val="tx1"/>
                    </a:solidFill>
                  </a:rPr>
                  <a:t>Ta/NiFe</a:t>
                </a: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30 Dikdörtgen"/>
              <p:cNvSpPr/>
              <p:nvPr/>
            </p:nvSpPr>
            <p:spPr>
              <a:xfrm>
                <a:off x="2209800" y="2895600"/>
                <a:ext cx="14478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>
                    <a:solidFill>
                      <a:schemeClr val="tx1"/>
                    </a:solidFill>
                  </a:rPr>
                  <a:t>IrMn</a:t>
                </a: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31 Dikdörtgen"/>
              <p:cNvSpPr/>
              <p:nvPr/>
            </p:nvSpPr>
            <p:spPr>
              <a:xfrm>
                <a:off x="2209800" y="2514600"/>
                <a:ext cx="14478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>
                    <a:solidFill>
                      <a:schemeClr val="tx1"/>
                    </a:solidFill>
                  </a:rPr>
                  <a:t>CoFe</a:t>
                </a: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32 Dikdörtgen"/>
              <p:cNvSpPr/>
              <p:nvPr/>
            </p:nvSpPr>
            <p:spPr>
              <a:xfrm>
                <a:off x="2209800" y="2133598"/>
                <a:ext cx="14478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>
                    <a:solidFill>
                      <a:schemeClr val="tx1"/>
                    </a:solidFill>
                  </a:rPr>
                  <a:t>Ta</a:t>
                </a:r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533400" y="1447800"/>
          <a:ext cx="3657600" cy="2408077"/>
        </p:xfrm>
        <a:graphic>
          <a:graphicData uri="http://schemas.openxmlformats.org/presentationml/2006/ole">
            <p:oleObj spid="_x0000_s4220" name="Graph" r:id="rId5" imgW="4145280" imgH="2880970" progId="">
              <p:embed/>
            </p:oleObj>
          </a:graphicData>
        </a:graphic>
      </p:graphicFrame>
      <p:grpSp>
        <p:nvGrpSpPr>
          <p:cNvPr id="15" name="34 Grup"/>
          <p:cNvGrpSpPr/>
          <p:nvPr/>
        </p:nvGrpSpPr>
        <p:grpSpPr>
          <a:xfrm>
            <a:off x="1066800" y="1752600"/>
            <a:ext cx="866947" cy="874182"/>
            <a:chOff x="2209800" y="2133598"/>
            <a:chExt cx="1447800" cy="1485902"/>
          </a:xfrm>
        </p:grpSpPr>
        <p:sp>
          <p:nvSpPr>
            <p:cNvPr id="16" name="35 Dikdörtgen"/>
            <p:cNvSpPr/>
            <p:nvPr/>
          </p:nvSpPr>
          <p:spPr>
            <a:xfrm>
              <a:off x="2209800" y="32385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Ta/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NiFeCr</a:t>
              </a:r>
              <a:r>
                <a:rPr lang="en-US" sz="800" dirty="0" smtClean="0">
                  <a:solidFill>
                    <a:schemeClr val="tx1"/>
                  </a:solidFill>
                </a:rPr>
                <a:t>/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Ru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7" name="36 Dikdörtgen"/>
            <p:cNvSpPr/>
            <p:nvPr/>
          </p:nvSpPr>
          <p:spPr>
            <a:xfrm>
              <a:off x="2209800" y="28956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PtMn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37 Dikdörtgen"/>
            <p:cNvSpPr/>
            <p:nvPr/>
          </p:nvSpPr>
          <p:spPr>
            <a:xfrm>
              <a:off x="2209800" y="25146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>
                  <a:solidFill>
                    <a:schemeClr val="tx1"/>
                  </a:solidFill>
                </a:rPr>
                <a:t>CoFe</a:t>
              </a: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38 Dikdörtgen"/>
            <p:cNvSpPr/>
            <p:nvPr/>
          </p:nvSpPr>
          <p:spPr>
            <a:xfrm>
              <a:off x="2209800" y="2133598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>
                  <a:solidFill>
                    <a:schemeClr val="tx1"/>
                  </a:solidFill>
                </a:rPr>
                <a:t>Ta</a:t>
              </a:r>
              <a:endParaRPr lang="en-US" sz="12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5334000" y="4072280"/>
          <a:ext cx="3657600" cy="2709520"/>
        </p:xfrm>
        <a:graphic>
          <a:graphicData uri="http://schemas.openxmlformats.org/presentationml/2006/ole">
            <p:oleObj spid="_x0000_s4221" name="Graph" r:id="rId6" imgW="4276954" imgH="3022397" progId="">
              <p:embed/>
            </p:oleObj>
          </a:graphicData>
        </a:graphic>
      </p:graphicFrame>
      <p:sp>
        <p:nvSpPr>
          <p:cNvPr id="21" name="42 Metin kutusu"/>
          <p:cNvSpPr txBox="1"/>
          <p:nvPr/>
        </p:nvSpPr>
        <p:spPr>
          <a:xfrm>
            <a:off x="5715000" y="3810000"/>
            <a:ext cx="306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Reflectivity-Simulations  </a:t>
            </a:r>
            <a:endParaRPr lang="en-US" dirty="0"/>
          </a:p>
        </p:txBody>
      </p:sp>
      <p:sp>
        <p:nvSpPr>
          <p:cNvPr id="22" name="6 Metin kutusu"/>
          <p:cNvSpPr txBox="1"/>
          <p:nvPr/>
        </p:nvSpPr>
        <p:spPr>
          <a:xfrm>
            <a:off x="600683" y="1143000"/>
            <a:ext cx="366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Exchange Bias in Spin Valve Systems </a:t>
            </a:r>
            <a:endParaRPr lang="en-US" dirty="0"/>
          </a:p>
        </p:txBody>
      </p:sp>
      <p:sp>
        <p:nvSpPr>
          <p:cNvPr id="23" name="43 Metin kutusu"/>
          <p:cNvSpPr txBox="1"/>
          <p:nvPr/>
        </p:nvSpPr>
        <p:spPr>
          <a:xfrm>
            <a:off x="304800" y="3810000"/>
            <a:ext cx="398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Hysteresis – Theoretical Fitting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3113"/>
            <a:ext cx="2590800" cy="2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17247" y="634425"/>
            <a:ext cx="3562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Research Areas /2</a:t>
            </a:r>
            <a:endParaRPr lang="en-US" sz="3200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STRUCTURES AND SYSTEMS (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Metal Oxide Semiconductors	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Si/SiO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MgOx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Si/SiO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/V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Quartz/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VOx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Microbolometers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(ASELSAN-MGEO, </a:t>
            </a: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Turkey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Optical Switch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Non-linear Optic (Cooperation with University – Ankara, Turkey)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990</Words>
  <Application>Microsoft Office PowerPoint</Application>
  <PresentationFormat>Ekran Gösterisi (4:3)</PresentationFormat>
  <Paragraphs>253</Paragraphs>
  <Slides>15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Flow</vt:lpstr>
      <vt:lpstr>Graph</vt:lpstr>
      <vt:lpstr>Slayt 1</vt:lpstr>
      <vt:lpstr>Slayt 2</vt:lpstr>
      <vt:lpstr>Slayt 3</vt:lpstr>
      <vt:lpstr>Sputtering and Deposition Parameters</vt:lpstr>
      <vt:lpstr>Slayt 5</vt:lpstr>
      <vt:lpstr>Sputter Deposition Conditions and Parameters for Simple Spin Valve Sensors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Company>Anadolu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Bulent Aslan</dc:creator>
  <cp:lastModifiedBy>Netbook2</cp:lastModifiedBy>
  <cp:revision>100</cp:revision>
  <dcterms:created xsi:type="dcterms:W3CDTF">2011-04-11T20:58:41Z</dcterms:created>
  <dcterms:modified xsi:type="dcterms:W3CDTF">2012-10-17T08:28:24Z</dcterms:modified>
</cp:coreProperties>
</file>